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6858000" cy="9144000"/>
  <p:embeddedFontLst>
    <p:embeddedFont>
      <p:font typeface="Monterchi Serif Bold" panose="020B0604020202020204" charset="0"/>
      <p:regular r:id="rId25"/>
    </p:embeddedFont>
    <p:embeddedFont>
      <p:font typeface="Monterchi Serif Bold Italics" panose="020B0604020202020204" charset="0"/>
      <p:regular r:id="rId26"/>
    </p:embeddedFont>
    <p:embeddedFont>
      <p:font typeface="Open Sans" panose="020B0606030504020204" pitchFamily="34" charset="0"/>
      <p:regular r:id="rId27"/>
    </p:embeddedFont>
    <p:embeddedFont>
      <p:font typeface="Open Sans Bold" panose="020B0604020202020204" charset="0"/>
      <p:regular r:id="rId28"/>
    </p:embeddedFont>
    <p:embeddedFont>
      <p:font typeface="Open Sans Bold Italics" panose="020B0604020202020204" charset="0"/>
      <p:regular r:id="rId29"/>
    </p:embeddedFont>
    <p:embeddedFont>
      <p:font typeface="Roboto" panose="020F0502020204030204" pitchFamily="2" charset="0"/>
      <p:regular r:id="rId30"/>
    </p:embeddedFont>
    <p:embeddedFont>
      <p:font typeface="Roboto Bold" panose="020B060402020202020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80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15.11.2025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‹Nº›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--cindy--</a:t>
            </a:r>
          </a:p>
          <a:p>
            <a:r>
              <a:rPr lang="en-US"/>
              <a:t>Buenas tardes, profesores. A continuación presentaremos nuestro proyecto RutaFit, correspondiente a la asignatura de capstone. En cuanto a los integrantes del equipo, en la siguiente diapositiva serán presentados junto con sus roles y funciones.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---Cindy---</a:t>
            </a:r>
          </a:p>
          <a:p>
            <a:r>
              <a:rPr lang="en-US"/>
              <a:t>“El Sprint 2, correspondiente al módulo de Gestión de Eventos, se desarrolló entre el 25 de septiembre y el 9 de octubre. Durante este período trabajamos en la creación completa del flujo de eventos: interfaz principal, detalle del evento, y el formulario para crear nuevos eventos con todos sus campos y validaciones. También se implementaron funciones esenciales como participar o cancelar, mostrar mensajes de éxito o error y la sección 'Eventos disponibles' y ‘Mis eventos’. Varias tareas se realizaron en conjunto, como aquellas con la misma fecha, por ejemplo: el diseño de la interfaz, la incorporación de los campos relevantes del evento y la creación del detalle se trabajaron en paralelo el 29 de septiembre; lo mismo ocurrió la etapa de, documentación y cierre del sprint el día 8 de octubre. En resumen, este sprint dejó completamente operativo el módulo de eventos dentro de RutaFit.”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--Cindy--</a:t>
            </a:r>
          </a:p>
          <a:p>
            <a:r>
              <a:rPr lang="en-US"/>
              <a:t>El Sprint 3 se desarrolló entre el 10 y el 21 de octubre y estuvo centrado en el módulo de rutas. Partimos gestionando los permisos de ubicación, integrando el mapa y obteniendo la posición actual del usuario. Luego avanzamos en mostrar la ubicación en tiempo real, grabar la ruta y visualizarla mientras se registra. El 14 de octubre trabajamos en paralelo tres tareas clave: mostrar la posición del usuario, actualizarla en tiempo real e iniciar la grabación. Después implementamos las funciones de finalizar y guardar la ruta, junto con sus botones y alertas. Finalmente realizamos pruebas QA, completamos la documentación, la retrospectiva y cerramos el sprint con el paso a producción.</a:t>
            </a:r>
          </a:p>
          <a:p>
            <a:r>
              <a:rPr lang="en-US"/>
              <a:t>fueron 8 dias de lunes a viernes o 10 de lunes a sábados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Barbara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Bárbara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Erwin</a:t>
            </a:r>
          </a:p>
          <a:p>
            <a:endParaRPr lang="en-US"/>
          </a:p>
          <a:p>
            <a:r>
              <a:rPr lang="en-US"/>
              <a:t>"Este es nuestro diagrama de arquitectura por capas. En la parte superior está la capa de presentación, donde se encuentran la aplicación móvil y la aplicación web. Ambas son las encargadas de interactuar directamente con el usuario.</a:t>
            </a:r>
          </a:p>
          <a:p>
            <a:endParaRPr lang="en-US"/>
          </a:p>
          <a:p>
            <a:r>
              <a:rPr lang="en-US"/>
              <a:t>Estas aplicaciones se comunican con la capa de lógica de negocio a través de solicitudes HTTPS y REST. Aquí es donde operan los servicios principales: la autenticación, nuestra API de negocio y el servicio de mapas, cada uno resolviendo procesos específicos</a:t>
            </a:r>
          </a:p>
          <a:p>
            <a:endParaRPr lang="en-US"/>
          </a:p>
          <a:p>
            <a:r>
              <a:rPr lang="en-US"/>
              <a:t>Finalmente, en la base tenemos la capa de acceso a datos, donde la API realiza consultas y transacciones hacia la base de datos. Esta capa almacena toda la información del sistema y responde a las solicitudes que vienen desde la lógica de negocio."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Barbara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--Cindy--</a:t>
            </a:r>
          </a:p>
          <a:p>
            <a:r>
              <a:rPr lang="en-US"/>
              <a:t>Nuestro modelo NoSQL está implementado en MongoDB Atlas, una base que elegimos por su flexibilidad y por permitir trabajar de forma nativa con coordenadas en formato GeoJSON. Las colecciones principales son Usuarios, Rutas y Eventos.</a:t>
            </a:r>
          </a:p>
          <a:p>
            <a:r>
              <a:rPr lang="en-US"/>
              <a:t>En Usuarios almacenamos la información clave del perfil, incluyendo el pushToken y las configuraciones de notificaciones.</a:t>
            </a:r>
          </a:p>
          <a:p>
            <a:r>
              <a:rPr lang="en-US"/>
              <a:t>En Rutas guardamos el recorrido utilizando GeoJSON en formato LineString, que nos permite representar una secuencia ordenada de puntos (latitud–longitud) en una estructura anidada dentro del mismo documento.</a:t>
            </a:r>
          </a:p>
          <a:p>
            <a:r>
              <a:rPr lang="en-US"/>
              <a:t>En Eventos registramos los datos del evento, su creador y los participantes.</a:t>
            </a:r>
          </a:p>
          <a:p>
            <a:r>
              <a:rPr lang="en-US"/>
              <a:t>También contamos con colecciones auxiliares como tipo_deporte y nivel_experiencia, que sirven como referencias para los usuarios y las rutas.</a:t>
            </a:r>
          </a:p>
          <a:p>
            <a:r>
              <a:rPr lang="en-US"/>
              <a:t>Este diseño facilita manejar datos variados, anidados y geoespaciales de forma eficiente, manteniendo un modelo escalable y adecuado para las funcionalidades dinámicas de RutaFit.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--Cindy--</a:t>
            </a:r>
          </a:p>
          <a:p>
            <a:r>
              <a:rPr lang="en-US"/>
              <a:t>En este diagrama de clases se muestran las relaciones principales del sistema.</a:t>
            </a:r>
          </a:p>
          <a:p>
            <a:r>
              <a:rPr lang="en-US"/>
              <a:t>Las figuras con diamante negro representan composición: por ejemplo, Usuario está compuesto por su configuración de notifications, y Ruta está compuesta por Valoración y Recorrido. Esto significa que estas clases dependen completamente de la clase que las contiene; sin una ruta o sin un usuario, esos elementos no tendrían sentido por sí mismos.</a:t>
            </a:r>
          </a:p>
          <a:p>
            <a:r>
              <a:rPr lang="en-US"/>
              <a:t>Las flechas en ambos sentidos indican asociaciones bidireccionales:</a:t>
            </a:r>
          </a:p>
          <a:p>
            <a:r>
              <a:rPr lang="en-US"/>
              <a:t>Ruta y Usuario se referencian mutuamente (creador y rutas del usuario), lo mismo ocurre entre Evento y Usuario (creador y participantes).</a:t>
            </a:r>
          </a:p>
          <a:p>
            <a:r>
              <a:rPr lang="en-US"/>
              <a:t>Además, Ruta y Evento contienen referencias a TipoDeporte, y Usuario también referencia a TipoDeporte y NivelExperiencia, lo que permite identificar el deporte y nivel asociados a cada entidad.</a:t>
            </a:r>
          </a:p>
          <a:p>
            <a:r>
              <a:rPr lang="en-US"/>
              <a:t>Finalmente, cada clase incorpora sus métodos principales: Ruta con calculateDistance, averageRating y rate; Usuario con save, findAll, update y findById; Evento con save, findAll, addParticipant y removeParticipant; y TipoDeporte y NivelExperiencia con findAll.”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cindy-</a:t>
            </a:r>
          </a:p>
          <a:p>
            <a:r>
              <a:rPr lang="en-US"/>
              <a:t>1.-¿Qué muestra?</a:t>
            </a:r>
          </a:p>
          <a:p>
            <a:r>
              <a:rPr lang="en-US"/>
              <a:t> Frecuencia de actividades (rutas creadas y eventos realizados o participados) agrupadas por grupo etario (16–25, 26–35, 36–45, 46–50, 50+), deporte y estación del año, comparadas entre distintos años.</a:t>
            </a:r>
          </a:p>
          <a:p>
            <a:r>
              <a:rPr lang="en-US"/>
              <a:t>¿Por qué?</a:t>
            </a:r>
          </a:p>
          <a:p>
            <a:r>
              <a:rPr lang="en-US"/>
              <a:t> Permite identificar los deportes más practicados por cada rango de edad según la época del año, revelando patrones de comportamiento y facilitando la planificación de eventos o campañas deportivas.</a:t>
            </a:r>
          </a:p>
          <a:p>
            <a:r>
              <a:rPr lang="en-US"/>
              <a:t>¿Cómo?</a:t>
            </a:r>
          </a:p>
          <a:p>
            <a:r>
              <a:rPr lang="en-US"/>
              <a:t> Unir rutas y eventos, calcular edad y grupo etario desde usuarios, derivar estación y año desde la fecha de actividad y agrupar por deporte y edad para obtener conteos comparativos.</a:t>
            </a:r>
          </a:p>
          <a:p>
            <a:r>
              <a:rPr lang="en-US"/>
              <a:t> </a:t>
            </a:r>
          </a:p>
          <a:p>
            <a:r>
              <a:rPr lang="en-US"/>
              <a:t>--Barbara insight 2</a:t>
            </a:r>
          </a:p>
          <a:p>
            <a:endParaRPr lang="en-US"/>
          </a:p>
          <a:p>
            <a:r>
              <a:rPr lang="en-US"/>
              <a:t>--Erwin insight 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Erwin</a:t>
            </a:r>
          </a:p>
          <a:p>
            <a:r>
              <a:rPr lang="en-US"/>
              <a:t>Herramientas (no tecnologías puras)</a:t>
            </a:r>
          </a:p>
          <a:p>
            <a:endParaRPr lang="en-US"/>
          </a:p>
          <a:p>
            <a:r>
              <a:rPr lang="en-US"/>
              <a:t>Render</a:t>
            </a:r>
          </a:p>
          <a:p>
            <a:endParaRPr lang="en-US"/>
          </a:p>
          <a:p>
            <a:r>
              <a:rPr lang="en-US"/>
              <a:t>🔹 Por qué es herramienta: Es una plataforma de despliegue (PaaS), no una tecnología de desarrollo.</a:t>
            </a:r>
          </a:p>
          <a:p>
            <a:endParaRPr lang="en-US"/>
          </a:p>
          <a:p>
            <a:r>
              <a:rPr lang="en-US"/>
              <a:t>🔹 Para qué la usaste: Sirvió para hospedar y ejecutar la API backend.</a:t>
            </a:r>
          </a:p>
          <a:p>
            <a:endParaRPr lang="en-US"/>
          </a:p>
          <a:p>
            <a:r>
              <a:rPr lang="en-US"/>
              <a:t>🔹 Tipo: Herramienta de infraestructura / despliegue.</a:t>
            </a:r>
          </a:p>
          <a:p>
            <a:endParaRPr lang="en-US"/>
          </a:p>
          <a:p>
            <a:r>
              <a:rPr lang="en-US"/>
              <a:t>OpenAPI</a:t>
            </a:r>
          </a:p>
          <a:p>
            <a:endParaRPr lang="en-US"/>
          </a:p>
          <a:p>
            <a:r>
              <a:rPr lang="en-US"/>
              <a:t>🔹 Por qué es herramienta: Es una especificación y conjunto de herramientas para documentar APIs (como Swagger), no un lenguaje ni framework de desarrollo.</a:t>
            </a:r>
          </a:p>
          <a:p>
            <a:endParaRPr lang="en-US"/>
          </a:p>
          <a:p>
            <a:r>
              <a:rPr lang="en-US"/>
              <a:t>🔹 Para qué la usaste: Para documentar y estandarizar los endpoints de tu API REST.</a:t>
            </a:r>
          </a:p>
          <a:p>
            <a:endParaRPr lang="en-US"/>
          </a:p>
          <a:p>
            <a:r>
              <a:rPr lang="en-US"/>
              <a:t>🔹 Tipo: Herramienta de documentación técnica.</a:t>
            </a:r>
          </a:p>
          <a:p>
            <a:endParaRPr lang="en-US"/>
          </a:p>
          <a:p>
            <a:r>
              <a:rPr lang="en-US"/>
              <a:t>Recharts</a:t>
            </a:r>
          </a:p>
          <a:p>
            <a:endParaRPr lang="en-US"/>
          </a:p>
          <a:p>
            <a:r>
              <a:rPr lang="en-US"/>
              <a:t>🔹 Por qué es herramienta: Es una librería dentro del ecosistema de React para hacer gráficos; depende de una tecnología base (React).</a:t>
            </a:r>
          </a:p>
          <a:p>
            <a:endParaRPr lang="en-US"/>
          </a:p>
          <a:p>
            <a:r>
              <a:rPr lang="en-US"/>
              <a:t>🔹 Para qué la usaste: Para mostrar datos e indicadores analíticos en el panel web.</a:t>
            </a:r>
          </a:p>
          <a:p>
            <a:endParaRPr lang="en-US"/>
          </a:p>
          <a:p>
            <a:r>
              <a:rPr lang="en-US"/>
              <a:t>🔹 Tipo: Herramienta de visualización de datos.</a:t>
            </a:r>
          </a:p>
          <a:p>
            <a:endParaRPr lang="en-US"/>
          </a:p>
          <a:p>
            <a:r>
              <a:rPr lang="en-US"/>
              <a:t>NativeWind</a:t>
            </a:r>
          </a:p>
          <a:p>
            <a:endParaRPr lang="en-US"/>
          </a:p>
          <a:p>
            <a:r>
              <a:rPr lang="en-US"/>
              <a:t>🔹 Por qué es herramienta: Es una librería de estilos basada en Tailwind para React Native, no un lenguaje ni entorno principal.</a:t>
            </a:r>
          </a:p>
          <a:p>
            <a:endParaRPr lang="en-US"/>
          </a:p>
          <a:p>
            <a:r>
              <a:rPr lang="en-US"/>
              <a:t>🔹 Para qué la usaste: Para diseñar la interfaz móvil con clases de estilo rápidas.</a:t>
            </a:r>
          </a:p>
          <a:p>
            <a:endParaRPr lang="en-US"/>
          </a:p>
          <a:p>
            <a:r>
              <a:rPr lang="en-US"/>
              <a:t>🔹 Tipo: Herramienta de estilado/UI.</a:t>
            </a:r>
          </a:p>
          <a:p>
            <a:endParaRPr lang="en-US"/>
          </a:p>
          <a:p>
            <a:r>
              <a:rPr lang="en-US"/>
              <a:t>💡 En cambio, las tecnologías de tu proyecto son:</a:t>
            </a:r>
          </a:p>
          <a:p>
            <a:endParaRPr lang="en-US"/>
          </a:p>
          <a:p>
            <a:r>
              <a:rPr lang="en-US"/>
              <a:t>React Native Expo → tecnología de frontend móvil.</a:t>
            </a:r>
          </a:p>
          <a:p>
            <a:endParaRPr lang="en-US"/>
          </a:p>
          <a:p>
            <a:r>
              <a:rPr lang="en-US"/>
              <a:t>JavaScript / TypeScript → lenguajes de programación.</a:t>
            </a:r>
          </a:p>
          <a:p>
            <a:endParaRPr lang="en-US"/>
          </a:p>
          <a:p>
            <a:r>
              <a:rPr lang="en-US"/>
              <a:t>Node.js / Express.js → tecnología backend.</a:t>
            </a:r>
          </a:p>
          <a:p>
            <a:endParaRPr lang="en-US"/>
          </a:p>
          <a:p>
            <a:r>
              <a:rPr lang="en-US"/>
              <a:t>MongoDB → tecnología de base de datos.</a:t>
            </a:r>
          </a:p>
          <a:p>
            <a:endParaRPr lang="en-US"/>
          </a:p>
          <a:p>
            <a:r>
              <a:rPr lang="en-US"/>
              <a:t>Firebase Authentication → servicio tecnológico de autenticación.</a:t>
            </a:r>
          </a:p>
          <a:p>
            <a:endParaRPr lang="en-US"/>
          </a:p>
          <a:p>
            <a:r>
              <a:rPr lang="en-US"/>
              <a:t>Google Maps API / SDKs → tecnología de geolocalización.</a:t>
            </a:r>
          </a:p>
          <a:p>
            <a:endParaRPr lang="en-US"/>
          </a:p>
          <a:p>
            <a:r>
              <a:rPr lang="en-US"/>
              <a:t>React → tecnología de interfaz para la web.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--Cindy---</a:t>
            </a:r>
          </a:p>
          <a:p>
            <a:r>
              <a:rPr lang="en-US"/>
              <a:t>En nuestro equipo cada integrante asumió un rol específico dentro del desarrollo del proyecto: Cindy como Product Owner, Erwin como Developer y Bárbara como Scrum Master. Aun así, todos participamos en el trabajo Full Stack y en tareas de QA. De esta manera, cada rol aportó desde su responsabilidad principal, manteniendo un enfoque colaborativo para cubrir backend, frontend y pruebas según las necesidades del proyecto.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----Cindy------</a:t>
            </a:r>
          </a:p>
          <a:p>
            <a:r>
              <a:rPr lang="en-US"/>
              <a:t>En este proyecto logramos completar prácticamente todo lo planificado, aunque fue después de varios desafíos que nos obligaron a adaptarnos. Partimos con los proyectos distribuidos en distintos repositorios y tuvimos que unificarlos para trabajar de manera ordenada. También ajustamos el modelo de datos para que soportara las nuevas funcionalidades, y migramos el despliegue a otra plataforma por problemas técnicos. La curva de aprendizaje fue más alta de lo esperado, así que priorizamos tareas y enfocamos el trabajo en lo más viable. A pesar de las diferencias de tiempos y ritmos, logramos coordinarnos y sacar el proyecto adelante.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Barbara </a:t>
            </a:r>
          </a:p>
          <a:p>
            <a:r>
              <a:rPr lang="en-US"/>
              <a:t>Diferencias de opinión dentro del equipo → Enfrentamos varios desacuerdos, pero logramos transformarlos en un espacio de diálogo que enriqueció el proyecto con distintas perspectivas.</a:t>
            </a:r>
          </a:p>
          <a:p>
            <a:endParaRPr lang="en-US"/>
          </a:p>
          <a:p>
            <a:r>
              <a:rPr lang="en-US"/>
              <a:t>Falta de experiencia inicial en las tecnologías → Nos vimos obligados a investigar y experimentar, lo que nos permitió adquirir nuevos conocimientos y habilidades aplicadas al desarrollo real.</a:t>
            </a:r>
          </a:p>
          <a:p>
            <a:endParaRPr lang="en-US"/>
          </a:p>
          <a:p>
            <a:r>
              <a:rPr lang="en-US"/>
              <a:t>Situaciones en que todo parecía perdido y creímos que no podríamos con el proyecto → Nos llevaron a redoblar el esfuerzo, apoyarnos mutuamente y demostrar que sí éramos capaces de superar las dificultades.</a:t>
            </a:r>
          </a:p>
          <a:p>
            <a:endParaRPr lang="en-US"/>
          </a:p>
          <a:p>
            <a:r>
              <a:rPr lang="en-US"/>
              <a:t>Dificultad para equilibrar la vida personal y el desarrollo del proyecto → Las diferencias de horarios y responsabilidades complicaban la coordinación de reuniones y avances grupales, pero nos ayudaron a mejorar la gestión del tiempo y la comunicación del equipo.</a:t>
            </a:r>
          </a:p>
          <a:p>
            <a:endParaRPr lang="en-US"/>
          </a:p>
          <a:p>
            <a:r>
              <a:rPr lang="en-US"/>
              <a:t>Falta de información y conocimientos técnicos al inicio → Comenzamos con una idea general sin saber qué herramientas o metodologías serían las adecuadas, lo que nos obligó a investigar y definir el enfoque más conveniente.</a:t>
            </a:r>
          </a:p>
          <a:p>
            <a:endParaRPr lang="en-US"/>
          </a:p>
          <a:p>
            <a:r>
              <a:rPr lang="en-US"/>
              <a:t>Estructura inicial incorrecta del proyecto → En un comienzo, la organización de carpetas y archivos no cumplía con el formato solicitado por los profesores, lo que nos llevó a reestructurar el proyecto para ajustarlo a los estándares exigidos.</a:t>
            </a:r>
          </a:p>
          <a:p>
            <a:endParaRPr lang="en-US"/>
          </a:p>
          <a:p>
            <a:r>
              <a:rPr lang="en-US"/>
              <a:t>Problemas de despliegue de la API → Intentamos alojarla en Vercel, pero la plataforma presentaba errores por los nombres de carpeta con caracteres especiales, por lo que finalmente fue desplegada en Render, garantizando su correcto funcionamiento.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Barbara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Cindy</a:t>
            </a:r>
          </a:p>
          <a:p>
            <a:r>
              <a:rPr lang="en-US"/>
              <a:t>(version 1)</a:t>
            </a:r>
          </a:p>
          <a:p>
            <a:r>
              <a:rPr lang="en-US"/>
              <a:t>-Problemática- </a:t>
            </a:r>
          </a:p>
          <a:p>
            <a:r>
              <a:rPr lang="en-US"/>
              <a:t>Actualmente, muchas personas que practican deportes al aire libre tienen dificultades para encontrar rutas seguras, bien señalizadas y adecuadas a su nivel, ya que suelen depender de referencias imprecisas, sobre todo en zonas de difícil acceso.</a:t>
            </a:r>
          </a:p>
          <a:p>
            <a:r>
              <a:rPr lang="en-US"/>
              <a:t>A esto se suma la falta de compañía, motivación y la ausencia de una plataforma que centralice rutas o eventos creados por la comunidad, lo que reduce las oportunidades de hacer actividad física en grupo y limita la continuidad del deporte.</a:t>
            </a:r>
          </a:p>
          <a:p>
            <a:endParaRPr lang="en-US"/>
          </a:p>
          <a:p>
            <a:r>
              <a:rPr lang="en-US"/>
              <a:t>-Propuesta de solución-</a:t>
            </a:r>
          </a:p>
          <a:p>
            <a:r>
              <a:rPr lang="en-US"/>
              <a:t>RutaFit propone una aplicación que permite crear y compartir rutas marcadas en un mapa interactivo que guía al usuario durante el recorrido.</a:t>
            </a:r>
          </a:p>
          <a:p>
            <a:r>
              <a:rPr lang="en-US"/>
              <a:t>Incluye un sistema de valoraciones basado en la experiencia de otros deportistas y centraliza la creación y participación en eventos grupales según deporte y nivel, fomentando la motivación, la compañía y la interacción comunitaria.</a:t>
            </a:r>
          </a:p>
          <a:p>
            <a:r>
              <a:rPr lang="en-US"/>
              <a:t>Así, RutaFit convierte una experiencia individual y desordenada en una práctica más conectada, guiada y motivadora.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version(2)</a:t>
            </a:r>
          </a:p>
          <a:p>
            <a:r>
              <a:rPr lang="en-US"/>
              <a:t>-Problemática -</a:t>
            </a:r>
          </a:p>
          <a:p>
            <a:r>
              <a:rPr lang="en-US"/>
              <a:t>Actualmente, muchas personas que practican deportes al aire libre tienen dificultades para encontrar rutas seguras y adecuadas a su nivel, ya que la información suele venir de videos, comentarios o referencias poco claras, especialmente en zonas naturales.</a:t>
            </a:r>
          </a:p>
          <a:p>
            <a:r>
              <a:rPr lang="en-US"/>
              <a:t>Además, no existe una plataforma que centralice rutas ni eventos, lo que hace que las actividades deportivas estén dispersas en redes y grupos, dificultando saber qué rutas o eventos existen, dónde están y si coinciden con el deporte o nivel del usuario.</a:t>
            </a:r>
          </a:p>
          <a:p>
            <a:r>
              <a:rPr lang="en-US"/>
              <a:t>Esto reduce la motivación, la compañía y la continuidad en la práctica deportiva.</a:t>
            </a:r>
          </a:p>
          <a:p>
            <a:endParaRPr lang="en-US"/>
          </a:p>
          <a:p>
            <a:r>
              <a:rPr lang="en-US"/>
              <a:t>-Propuesta de solución-</a:t>
            </a:r>
          </a:p>
          <a:p>
            <a:r>
              <a:rPr lang="en-US"/>
              <a:t>RutaFit centraliza esta información en una sola plataforma. Permite crear, registrar y compartir rutas mostradas en un mapa interactivo que guía al usuario sin depender de referencias imprecisas, e incorpora valoraciones basadas en la experiencia de otros deportistas.</a:t>
            </a:r>
          </a:p>
          <a:p>
            <a:r>
              <a:rPr lang="en-US"/>
              <a:t>Además, integra la creación y participación en eventos deportivos, permitiendo encontrar actividades según deporte, nivel y ubicación, fomentando la motivación, la compañía y la práctica constante.</a:t>
            </a:r>
          </a:p>
          <a:p>
            <a:r>
              <a:rPr lang="en-US"/>
              <a:t>De esta forma, RutaFit transforma una experiencia individual y desordenada en una actividad más guiada, conectada y accesible.</a:t>
            </a:r>
          </a:p>
          <a:p>
            <a:endParaRPr lang="en-US"/>
          </a:p>
          <a:p>
            <a:r>
              <a:rPr lang="en-US"/>
              <a:t>-version extendida-</a:t>
            </a:r>
          </a:p>
          <a:p>
            <a:r>
              <a:rPr lang="en-US"/>
              <a:t>--Propuesta de Solución--</a:t>
            </a:r>
          </a:p>
          <a:p>
            <a:r>
              <a:rPr lang="en-US"/>
              <a:t>RutaFit propone una aplicación móvil que busca facilitar y enriquecer la práctica deportiva al aire libre mediante la creación, registro y compartición de rutas generadas por los propios usuarios.</a:t>
            </a:r>
          </a:p>
          <a:p>
            <a:r>
              <a:rPr lang="en-US"/>
              <a:t>Estas rutas quedan marcadas visualmente en un mapa interactivo, guiando al deportista durante el recorrido y ofreciendo una alternativa más confiable y accesible que depender solo de indicaciones o referencias verbales, especialmente en zonas naturales sin señalización.</a:t>
            </a:r>
          </a:p>
          <a:p>
            <a:endParaRPr lang="en-US"/>
          </a:p>
          <a:p>
            <a:r>
              <a:rPr lang="en-US"/>
              <a:t>La plataforma incorpora un sistema de valoración de rutas, que permite a los usuarios calificar las rutas compartidas por otros, ayudando a la comunidad a elegir de forma informada las rutas más populares o mejor evaluadas según la experiencia colectiva.</a:t>
            </a:r>
          </a:p>
          <a:p>
            <a:endParaRPr lang="en-US"/>
          </a:p>
          <a:p>
            <a:r>
              <a:rPr lang="en-US"/>
              <a:t>Además, RutaFit fomenta la motivación y participación deportiva mediante la posibilidad de crear y unirse a eventos grupales, incentivando la práctica constante y la conexión entre deportistas a través de actividades compartidas.</a:t>
            </a:r>
          </a:p>
          <a:p>
            <a:endParaRPr lang="en-US"/>
          </a:p>
          <a:p>
            <a:r>
              <a:rPr lang="en-US"/>
              <a:t>En conjunto, RutaFit responde a la falta de información, motivación y espacios de participación en la práctica deportiva al aire libre, transformando una experiencia individual en una actividad más conectada, guiada y atractiva para el usuario.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Cindy</a:t>
            </a:r>
          </a:p>
          <a:p>
            <a:r>
              <a:rPr lang="en-US"/>
              <a:t>Desarrollar una solución tecnológica compuesta por una aplicación móvil orientada a los usuarios, que permita registrar, compartir y participar en rutas y eventos deportivos, junto con una aplicación web destinada a la generación de reportes e indicadores analíticos, promoviendo la actividad física, la organización deportiva y una vida saludable.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Barbara</a:t>
            </a:r>
          </a:p>
          <a:p>
            <a:endParaRPr lang="en-US"/>
          </a:p>
          <a:p>
            <a:r>
              <a:rPr lang="en-US"/>
              <a:t>1-Lograr una retención de al menos el 60% de los usuarios registrados durante los primeros tres meses de funcionamiento , evaluando su actividad mediante la interaccion continuas con rutas y eventos.</a:t>
            </a:r>
          </a:p>
          <a:p>
            <a:endParaRPr lang="en-US"/>
          </a:p>
          <a:p>
            <a:r>
              <a:rPr lang="en-US"/>
              <a:t>2- Conseguir que un 35% de los usuarios activos registren y compartan al menos una ruta deportiva durante sus primeros tres meses de uso. </a:t>
            </a:r>
          </a:p>
          <a:p>
            <a:endParaRPr lang="en-US"/>
          </a:p>
          <a:p>
            <a:r>
              <a:rPr lang="en-US"/>
              <a:t>3-Comprobar la participación comunitaria, constatando que el 40% de los usuarios participe en, al menos un evento deportivo grupal durante los primeros 3 meses de uso.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Barbara</a:t>
            </a:r>
          </a:p>
          <a:p>
            <a:r>
              <a:rPr lang="en-US"/>
              <a:t>Alcances</a:t>
            </a:r>
          </a:p>
          <a:p>
            <a:r>
              <a:rPr lang="en-US"/>
              <a:t>1) Gestión de cuentas y usuarios</a:t>
            </a:r>
          </a:p>
          <a:p>
            <a:r>
              <a:rPr lang="en-US"/>
              <a:t>Identidad y acceso (autenticación).</a:t>
            </a:r>
          </a:p>
          <a:p>
            <a:r>
              <a:rPr lang="en-US"/>
              <a:t>Administración de perfil básico (nombre, avatar, nivel, deporte favorito).</a:t>
            </a:r>
          </a:p>
          <a:p>
            <a:r>
              <a:rPr lang="en-US"/>
              <a:t>2) Gestión de rutas</a:t>
            </a:r>
          </a:p>
          <a:p>
            <a:r>
              <a:rPr lang="en-US"/>
              <a:t>Administración de rutas deportivas.</a:t>
            </a:r>
          </a:p>
          <a:p>
            <a:r>
              <a:rPr lang="en-US"/>
              <a:t>Seguimiento en tiempo real sobre mapa.</a:t>
            </a:r>
          </a:p>
          <a:p>
            <a:r>
              <a:rPr lang="en-US"/>
              <a:t>Visibilidad y compartido de rutas.</a:t>
            </a:r>
          </a:p>
          <a:p>
            <a:r>
              <a:rPr lang="en-US"/>
              <a:t>Valoración de rutas por usuarios.</a:t>
            </a:r>
          </a:p>
          <a:p>
            <a:r>
              <a:rPr lang="en-US"/>
              <a:t>3) Gestión y creación de eventos deportivos</a:t>
            </a:r>
          </a:p>
          <a:p>
            <a:r>
              <a:rPr lang="en-US"/>
              <a:t>Creación y administración de eventos grupales.</a:t>
            </a:r>
          </a:p>
          <a:p>
            <a:r>
              <a:rPr lang="en-US"/>
              <a:t>Inscripción/participación de usuarios.</a:t>
            </a:r>
          </a:p>
          <a:p>
            <a:r>
              <a:rPr lang="en-US"/>
              <a:t>4) Analítica y reportes (panel web)</a:t>
            </a:r>
          </a:p>
          <a:p>
            <a:r>
              <a:rPr lang="en-US"/>
              <a:t>Visualización de indicadores sobre usuarios, rutas y eventos mediante dashboards.</a:t>
            </a:r>
          </a:p>
          <a:p>
            <a:r>
              <a:rPr lang="en-US"/>
              <a:t>5) Integraciones</a:t>
            </a:r>
          </a:p>
          <a:p>
            <a:r>
              <a:rPr lang="en-US"/>
              <a:t>Autenticación con Firebase.</a:t>
            </a:r>
          </a:p>
          <a:p>
            <a:r>
              <a:rPr lang="en-US"/>
              <a:t>Mapas/geo con Google Maps API.</a:t>
            </a:r>
          </a:p>
          <a:p>
            <a:r>
              <a:rPr lang="en-US"/>
              <a:t>Base de datos en MongoDB Atlas.</a:t>
            </a:r>
          </a:p>
          <a:p>
            <a:r>
              <a:rPr lang="en-US"/>
              <a:t>6) Backend y API</a:t>
            </a:r>
          </a:p>
          <a:p>
            <a:r>
              <a:rPr lang="en-US"/>
              <a:t>API REST con Node.js y Express para gestión de datos, validaciones y servicios.</a:t>
            </a:r>
          </a:p>
          <a:p>
            <a:r>
              <a:rPr lang="en-US"/>
              <a:t>7) Despliegue</a:t>
            </a:r>
          </a:p>
          <a:p>
            <a:r>
              <a:rPr lang="en-US"/>
              <a:t>Backend desplegado en Render.</a:t>
            </a:r>
          </a:p>
          <a:p>
            <a:r>
              <a:rPr lang="en-US"/>
              <a:t>Panel web publicado (hosting gestionado).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LIMITACIONES</a:t>
            </a:r>
          </a:p>
          <a:p>
            <a:r>
              <a:rPr lang="en-US"/>
              <a:t>Sistema de mensajería entre usuarios:</a:t>
            </a:r>
          </a:p>
          <a:p>
            <a:r>
              <a:rPr lang="en-US"/>
              <a:t>No se desarrolló por su complejidad técnica y por priorizar otras funcionalidades principales. En el futuro podría añadirse para facilitar la coordinación entre deportistas.</a:t>
            </a:r>
          </a:p>
          <a:p>
            <a:endParaRPr lang="en-US"/>
          </a:p>
          <a:p>
            <a:r>
              <a:rPr lang="en-US"/>
              <a:t>Visualización de otros perfiles de usuario:</a:t>
            </a:r>
          </a:p>
          <a:p>
            <a:r>
              <a:rPr lang="en-US"/>
              <a:t>Por temas de privacidad y tiempo de desarrollo, actualmente solo se puede ver el propio perfil. Más adelante podría incluirse una vista controlada de otros usuarios.</a:t>
            </a:r>
          </a:p>
          <a:p>
            <a:endParaRPr lang="en-US"/>
          </a:p>
          <a:p>
            <a:r>
              <a:rPr lang="en-US"/>
              <a:t>Recomendaciones automáticas de rutas o eventos:</a:t>
            </a:r>
          </a:p>
          <a:p>
            <a:r>
              <a:rPr lang="en-US"/>
              <a:t>No se implementó un sistema que sugiera actividades según las preferencias o historial del usuario. Es una mejora prevista para futuras versiones.</a:t>
            </a:r>
          </a:p>
          <a:p>
            <a:endParaRPr lang="en-US"/>
          </a:p>
          <a:p>
            <a:r>
              <a:rPr lang="en-US"/>
              <a:t>Integración con dispositivos inteligentes:</a:t>
            </a:r>
          </a:p>
          <a:p>
            <a:r>
              <a:rPr lang="en-US"/>
              <a:t>La aplicación no se conecta con wearables como relojes o pulseras deportivas. En versiones futuras podría aprovechar estos datos para complementar la experiencia.</a:t>
            </a:r>
          </a:p>
          <a:p>
            <a:endParaRPr lang="en-US"/>
          </a:p>
          <a:p>
            <a:r>
              <a:rPr lang="en-US"/>
              <a:t>Datos biométricos y calorías:</a:t>
            </a:r>
          </a:p>
          <a:p>
            <a:r>
              <a:rPr lang="en-US"/>
              <a:t>No se incluyen métricas como ritmo cardíaco o gasto calórico. Se considera una posible ampliación para ofrecer estadísticas deportivas más completas.</a:t>
            </a:r>
          </a:p>
          <a:p>
            <a:endParaRPr lang="en-US"/>
          </a:p>
          <a:p>
            <a:r>
              <a:rPr lang="en-US"/>
              <a:t>Mantenimiento posterior a la entrega:</a:t>
            </a:r>
          </a:p>
          <a:p>
            <a:r>
              <a:rPr lang="en-US"/>
              <a:t>El proyecto se limita al desarrollo e implementación inicial, sin contemplar soporte ni mantenimiento una vez entregado.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Erwin</a:t>
            </a:r>
          </a:p>
          <a:p>
            <a:r>
              <a:rPr lang="en-US"/>
              <a:t>Para el desarrollo de la aplicación RutaFit se utilizó la metodología ágil Scrum, la cual permitió organizar el trabajo del equipo en iteraciones cortas y controladas llamadas sprints, garantizando una entrega continua de valor y la posibilidad de ajustar el proyecto según los avances, retroalimentación y resultados obtenidos en cada etapa.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Erwin</a:t>
            </a:r>
          </a:p>
          <a:p>
            <a:endParaRPr lang="en-US"/>
          </a:p>
          <a:p>
            <a:r>
              <a:rPr lang="en-US"/>
              <a:t>“En la fase de Inicio definimos los fundamentos del proyecto: qué necesitaba RutaFit, cómo debíamos organizar el desarrollo y cuáles serían las primeras funcionalidades críticas para que la aplicación pudiera comenzar a operar. Nuestro objetivo fue establecer la base técnica y funcional que sostendría todo el resto del proyecto.”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Erwin</a:t>
            </a:r>
          </a:p>
          <a:p>
            <a:endParaRPr lang="en-US"/>
          </a:p>
          <a:p>
            <a:r>
              <a:rPr lang="en-US"/>
              <a:t>"Y en el Sprint 1 nos enfocamos completamente en construir el núcleo del sistema: el registro, el inicio de sesión y el perfil del usuario. Fue una etapa clave porque implementamos todo el flujo de autenticación, validación de datos y recuperación de contraseña, además de permitir que cada persona edite su información y configure su perfil"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oleObject" Target="../embeddings/oleObject1.bin"/><Relationship Id="rId4" Type="http://schemas.openxmlformats.org/officeDocument/2006/relationships/image" Target="../media/image17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6.png"/><Relationship Id="rId7" Type="http://schemas.openxmlformats.org/officeDocument/2006/relationships/oleObject" Target="../embeddings/oleObject3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oleObject" Target="../embeddings/oleObject2.bin"/><Relationship Id="rId4" Type="http://schemas.openxmlformats.org/officeDocument/2006/relationships/image" Target="../media/image1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7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6.png"/><Relationship Id="rId7" Type="http://schemas.openxmlformats.org/officeDocument/2006/relationships/oleObject" Target="../embeddings/oleObject5.bin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oleObject" Target="../embeddings/oleObject4.bin"/><Relationship Id="rId4" Type="http://schemas.openxmlformats.org/officeDocument/2006/relationships/image" Target="../media/image17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13" Type="http://schemas.openxmlformats.org/officeDocument/2006/relationships/image" Target="../media/image40.png"/><Relationship Id="rId18" Type="http://schemas.openxmlformats.org/officeDocument/2006/relationships/image" Target="../media/image4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12" Type="http://schemas.openxmlformats.org/officeDocument/2006/relationships/image" Target="../media/image39.svg"/><Relationship Id="rId17" Type="http://schemas.openxmlformats.org/officeDocument/2006/relationships/image" Target="../media/image44.png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43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svg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5" Type="http://schemas.openxmlformats.org/officeDocument/2006/relationships/image" Target="../media/image42.png"/><Relationship Id="rId10" Type="http://schemas.openxmlformats.org/officeDocument/2006/relationships/image" Target="../media/image37.svg"/><Relationship Id="rId4" Type="http://schemas.openxmlformats.org/officeDocument/2006/relationships/image" Target="../media/image31.png"/><Relationship Id="rId9" Type="http://schemas.openxmlformats.org/officeDocument/2006/relationships/image" Target="../media/image36.png"/><Relationship Id="rId14" Type="http://schemas.openxmlformats.org/officeDocument/2006/relationships/image" Target="../media/image41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6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06255" y="3108280"/>
            <a:ext cx="12965683" cy="1519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088"/>
              </a:lnSpc>
            </a:pPr>
            <a:r>
              <a:rPr lang="en-US" sz="12458" b="1" spc="398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PROYECTO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499545" y="4356410"/>
            <a:ext cx="12965683" cy="1519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088"/>
              </a:lnSpc>
            </a:pPr>
            <a:r>
              <a:rPr lang="en-US" sz="12458" b="1" spc="398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RUTAFIT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04831" y="155826"/>
            <a:ext cx="3598580" cy="4114800"/>
            <a:chOff x="0" y="0"/>
            <a:chExt cx="4798106" cy="5486400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359656"/>
              <a:ext cx="4798106" cy="314368"/>
              <a:chOff x="0" y="0"/>
              <a:chExt cx="947774" cy="62097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947774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47774" h="62097">
                    <a:moveTo>
                      <a:pt x="0" y="0"/>
                    </a:moveTo>
                    <a:lnTo>
                      <a:pt x="947774" y="0"/>
                    </a:lnTo>
                    <a:lnTo>
                      <a:pt x="947774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7ED957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-28575"/>
                <a:ext cx="947774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0" y="925401"/>
              <a:ext cx="3675307" cy="314368"/>
              <a:chOff x="0" y="0"/>
              <a:chExt cx="725987" cy="62097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25987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725987" h="62097">
                    <a:moveTo>
                      <a:pt x="0" y="0"/>
                    </a:moveTo>
                    <a:lnTo>
                      <a:pt x="725987" y="0"/>
                    </a:lnTo>
                    <a:lnTo>
                      <a:pt x="725987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7ED957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-28575"/>
                <a:ext cx="725987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 rot="-5400000">
              <a:off x="-650594" y="1538808"/>
              <a:ext cx="3391984" cy="314368"/>
              <a:chOff x="0" y="0"/>
              <a:chExt cx="670022" cy="6209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70022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670022" h="62097">
                    <a:moveTo>
                      <a:pt x="0" y="0"/>
                    </a:moveTo>
                    <a:lnTo>
                      <a:pt x="670022" y="0"/>
                    </a:lnTo>
                    <a:lnTo>
                      <a:pt x="670022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7ED957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28575"/>
                <a:ext cx="670022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 rot="-5400000">
              <a:off x="-2123316" y="3048717"/>
              <a:ext cx="4560999" cy="314368"/>
              <a:chOff x="0" y="0"/>
              <a:chExt cx="900938" cy="62097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900938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0938" h="62097">
                    <a:moveTo>
                      <a:pt x="0" y="0"/>
                    </a:moveTo>
                    <a:lnTo>
                      <a:pt x="900938" y="0"/>
                    </a:lnTo>
                    <a:lnTo>
                      <a:pt x="900938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7ED957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900938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</p:grpSp>
      <p:grpSp>
        <p:nvGrpSpPr>
          <p:cNvPr id="17" name="Group 17"/>
          <p:cNvGrpSpPr/>
          <p:nvPr/>
        </p:nvGrpSpPr>
        <p:grpSpPr>
          <a:xfrm rot="-10800000">
            <a:off x="14431310" y="6106144"/>
            <a:ext cx="3598580" cy="4114800"/>
            <a:chOff x="0" y="0"/>
            <a:chExt cx="4798106" cy="5486400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359656"/>
              <a:ext cx="4798106" cy="314368"/>
              <a:chOff x="0" y="0"/>
              <a:chExt cx="947774" cy="62097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947774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47774" h="62097">
                    <a:moveTo>
                      <a:pt x="0" y="0"/>
                    </a:moveTo>
                    <a:lnTo>
                      <a:pt x="947774" y="0"/>
                    </a:lnTo>
                    <a:lnTo>
                      <a:pt x="947774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7ED957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0" y="-28575"/>
                <a:ext cx="947774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0" y="925401"/>
              <a:ext cx="3675307" cy="314368"/>
              <a:chOff x="0" y="0"/>
              <a:chExt cx="725987" cy="62097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725987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725987" h="62097">
                    <a:moveTo>
                      <a:pt x="0" y="0"/>
                    </a:moveTo>
                    <a:lnTo>
                      <a:pt x="725987" y="0"/>
                    </a:lnTo>
                    <a:lnTo>
                      <a:pt x="725987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7ED957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-28575"/>
                <a:ext cx="725987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 rot="-5400000">
              <a:off x="-650594" y="1538808"/>
              <a:ext cx="3391984" cy="314368"/>
              <a:chOff x="0" y="0"/>
              <a:chExt cx="670022" cy="62097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70022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670022" h="62097">
                    <a:moveTo>
                      <a:pt x="0" y="0"/>
                    </a:moveTo>
                    <a:lnTo>
                      <a:pt x="670022" y="0"/>
                    </a:lnTo>
                    <a:lnTo>
                      <a:pt x="670022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7ED957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670022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 rot="-5400000">
              <a:off x="-2123316" y="3048717"/>
              <a:ext cx="4560999" cy="314368"/>
              <a:chOff x="0" y="0"/>
              <a:chExt cx="900938" cy="62097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900938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0938" h="62097">
                    <a:moveTo>
                      <a:pt x="0" y="0"/>
                    </a:moveTo>
                    <a:lnTo>
                      <a:pt x="900938" y="0"/>
                    </a:lnTo>
                    <a:lnTo>
                      <a:pt x="900938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7ED957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900938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30" name="Group 30"/>
          <p:cNvGrpSpPr/>
          <p:nvPr/>
        </p:nvGrpSpPr>
        <p:grpSpPr>
          <a:xfrm rot="-5400000">
            <a:off x="464896" y="6106144"/>
            <a:ext cx="3598580" cy="4114800"/>
            <a:chOff x="0" y="0"/>
            <a:chExt cx="4798106" cy="5486400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359656"/>
              <a:ext cx="4798106" cy="314368"/>
              <a:chOff x="0" y="0"/>
              <a:chExt cx="947774" cy="62097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947774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47774" h="62097">
                    <a:moveTo>
                      <a:pt x="0" y="0"/>
                    </a:moveTo>
                    <a:lnTo>
                      <a:pt x="947774" y="0"/>
                    </a:lnTo>
                    <a:lnTo>
                      <a:pt x="947774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BF63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0" y="-28575"/>
                <a:ext cx="947774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>
              <a:off x="0" y="925401"/>
              <a:ext cx="3675307" cy="314368"/>
              <a:chOff x="0" y="0"/>
              <a:chExt cx="725987" cy="62097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725987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725987" h="62097">
                    <a:moveTo>
                      <a:pt x="0" y="0"/>
                    </a:moveTo>
                    <a:lnTo>
                      <a:pt x="725987" y="0"/>
                    </a:lnTo>
                    <a:lnTo>
                      <a:pt x="725987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BF63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36" name="TextBox 36"/>
              <p:cNvSpPr txBox="1"/>
              <p:nvPr/>
            </p:nvSpPr>
            <p:spPr>
              <a:xfrm>
                <a:off x="0" y="-28575"/>
                <a:ext cx="725987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-5400000">
              <a:off x="-650594" y="1538808"/>
              <a:ext cx="3391984" cy="314368"/>
              <a:chOff x="0" y="0"/>
              <a:chExt cx="670022" cy="62097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670022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670022" h="62097">
                    <a:moveTo>
                      <a:pt x="0" y="0"/>
                    </a:moveTo>
                    <a:lnTo>
                      <a:pt x="670022" y="0"/>
                    </a:lnTo>
                    <a:lnTo>
                      <a:pt x="670022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BF63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39" name="TextBox 39"/>
              <p:cNvSpPr txBox="1"/>
              <p:nvPr/>
            </p:nvSpPr>
            <p:spPr>
              <a:xfrm>
                <a:off x="0" y="-28575"/>
                <a:ext cx="670022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-5400000">
              <a:off x="-2123316" y="3048717"/>
              <a:ext cx="4560999" cy="314368"/>
              <a:chOff x="0" y="0"/>
              <a:chExt cx="900938" cy="62097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900938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0938" h="62097">
                    <a:moveTo>
                      <a:pt x="0" y="0"/>
                    </a:moveTo>
                    <a:lnTo>
                      <a:pt x="900938" y="0"/>
                    </a:lnTo>
                    <a:lnTo>
                      <a:pt x="900938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BF63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42" name="TextBox 42"/>
              <p:cNvSpPr txBox="1"/>
              <p:nvPr/>
            </p:nvSpPr>
            <p:spPr>
              <a:xfrm>
                <a:off x="0" y="-28575"/>
                <a:ext cx="900938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43" name="Group 43"/>
          <p:cNvGrpSpPr/>
          <p:nvPr/>
        </p:nvGrpSpPr>
        <p:grpSpPr>
          <a:xfrm rot="5400000">
            <a:off x="14431310" y="-102284"/>
            <a:ext cx="3598580" cy="4114800"/>
            <a:chOff x="0" y="0"/>
            <a:chExt cx="4798106" cy="54864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359656"/>
              <a:ext cx="4798106" cy="314368"/>
              <a:chOff x="0" y="0"/>
              <a:chExt cx="947774" cy="62097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947774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47774" h="62097">
                    <a:moveTo>
                      <a:pt x="0" y="0"/>
                    </a:moveTo>
                    <a:lnTo>
                      <a:pt x="947774" y="0"/>
                    </a:lnTo>
                    <a:lnTo>
                      <a:pt x="947774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BF63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46" name="TextBox 46"/>
              <p:cNvSpPr txBox="1"/>
              <p:nvPr/>
            </p:nvSpPr>
            <p:spPr>
              <a:xfrm>
                <a:off x="0" y="-28575"/>
                <a:ext cx="947774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47" name="Group 47"/>
            <p:cNvGrpSpPr/>
            <p:nvPr/>
          </p:nvGrpSpPr>
          <p:grpSpPr>
            <a:xfrm>
              <a:off x="0" y="925401"/>
              <a:ext cx="3675307" cy="314368"/>
              <a:chOff x="0" y="0"/>
              <a:chExt cx="725987" cy="62097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725987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725987" h="62097">
                    <a:moveTo>
                      <a:pt x="0" y="0"/>
                    </a:moveTo>
                    <a:lnTo>
                      <a:pt x="725987" y="0"/>
                    </a:lnTo>
                    <a:lnTo>
                      <a:pt x="725987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BF63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49" name="TextBox 49"/>
              <p:cNvSpPr txBox="1"/>
              <p:nvPr/>
            </p:nvSpPr>
            <p:spPr>
              <a:xfrm>
                <a:off x="0" y="-28575"/>
                <a:ext cx="725987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50" name="Group 50"/>
            <p:cNvGrpSpPr/>
            <p:nvPr/>
          </p:nvGrpSpPr>
          <p:grpSpPr>
            <a:xfrm rot="-5400000">
              <a:off x="-650594" y="1538808"/>
              <a:ext cx="3391984" cy="314368"/>
              <a:chOff x="0" y="0"/>
              <a:chExt cx="670022" cy="62097"/>
            </a:xfrm>
          </p:grpSpPr>
          <p:sp>
            <p:nvSpPr>
              <p:cNvPr id="51" name="Freeform 51"/>
              <p:cNvSpPr/>
              <p:nvPr/>
            </p:nvSpPr>
            <p:spPr>
              <a:xfrm>
                <a:off x="0" y="0"/>
                <a:ext cx="670022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670022" h="62097">
                    <a:moveTo>
                      <a:pt x="0" y="0"/>
                    </a:moveTo>
                    <a:lnTo>
                      <a:pt x="670022" y="0"/>
                    </a:lnTo>
                    <a:lnTo>
                      <a:pt x="670022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BF63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52" name="TextBox 52"/>
              <p:cNvSpPr txBox="1"/>
              <p:nvPr/>
            </p:nvSpPr>
            <p:spPr>
              <a:xfrm>
                <a:off x="0" y="-28575"/>
                <a:ext cx="670022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53" name="Group 53"/>
            <p:cNvGrpSpPr/>
            <p:nvPr/>
          </p:nvGrpSpPr>
          <p:grpSpPr>
            <a:xfrm rot="-5400000">
              <a:off x="-2123316" y="3048717"/>
              <a:ext cx="4560999" cy="314368"/>
              <a:chOff x="0" y="0"/>
              <a:chExt cx="900938" cy="62097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0" y="0"/>
                <a:ext cx="900938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0938" h="62097">
                    <a:moveTo>
                      <a:pt x="0" y="0"/>
                    </a:moveTo>
                    <a:lnTo>
                      <a:pt x="900938" y="0"/>
                    </a:lnTo>
                    <a:lnTo>
                      <a:pt x="900938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BF63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55" name="TextBox 55"/>
              <p:cNvSpPr txBox="1"/>
              <p:nvPr/>
            </p:nvSpPr>
            <p:spPr>
              <a:xfrm>
                <a:off x="0" y="-28575"/>
                <a:ext cx="900938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56" name="Group 56"/>
          <p:cNvGrpSpPr/>
          <p:nvPr/>
        </p:nvGrpSpPr>
        <p:grpSpPr>
          <a:xfrm rot="-10800000">
            <a:off x="6463485" y="9444321"/>
            <a:ext cx="5605872" cy="235776"/>
            <a:chOff x="0" y="0"/>
            <a:chExt cx="1476444" cy="62097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476444" cy="62097"/>
            </a:xfrm>
            <a:custGeom>
              <a:avLst/>
              <a:gdLst/>
              <a:ahLst/>
              <a:cxnLst/>
              <a:rect l="l" t="t" r="r" b="b"/>
              <a:pathLst>
                <a:path w="1476444" h="62097">
                  <a:moveTo>
                    <a:pt x="0" y="0"/>
                  </a:moveTo>
                  <a:lnTo>
                    <a:pt x="1476444" y="0"/>
                  </a:lnTo>
                  <a:lnTo>
                    <a:pt x="1476444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7ED957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0" y="-28575"/>
              <a:ext cx="1476444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9" name="Group 59"/>
          <p:cNvGrpSpPr/>
          <p:nvPr/>
        </p:nvGrpSpPr>
        <p:grpSpPr>
          <a:xfrm rot="-10800000">
            <a:off x="7317640" y="8504598"/>
            <a:ext cx="3748348" cy="235776"/>
            <a:chOff x="0" y="0"/>
            <a:chExt cx="987219" cy="62097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987219" cy="62097"/>
            </a:xfrm>
            <a:custGeom>
              <a:avLst/>
              <a:gdLst/>
              <a:ahLst/>
              <a:cxnLst/>
              <a:rect l="l" t="t" r="r" b="b"/>
              <a:pathLst>
                <a:path w="987219" h="62097">
                  <a:moveTo>
                    <a:pt x="0" y="0"/>
                  </a:moveTo>
                  <a:lnTo>
                    <a:pt x="987219" y="0"/>
                  </a:lnTo>
                  <a:lnTo>
                    <a:pt x="987219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00BF6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0" y="-28575"/>
              <a:ext cx="987219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2" name="Freeform 62"/>
          <p:cNvSpPr/>
          <p:nvPr/>
        </p:nvSpPr>
        <p:spPr>
          <a:xfrm>
            <a:off x="6463485" y="734680"/>
            <a:ext cx="5825927" cy="1023079"/>
          </a:xfrm>
          <a:custGeom>
            <a:avLst/>
            <a:gdLst/>
            <a:ahLst/>
            <a:cxnLst/>
            <a:rect l="l" t="t" r="r" b="b"/>
            <a:pathLst>
              <a:path w="5825927" h="1023079">
                <a:moveTo>
                  <a:pt x="0" y="0"/>
                </a:moveTo>
                <a:lnTo>
                  <a:pt x="5825927" y="0"/>
                </a:lnTo>
                <a:lnTo>
                  <a:pt x="5825927" y="1023079"/>
                </a:lnTo>
                <a:lnTo>
                  <a:pt x="0" y="10230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6101" b="-4125"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63" name="TextBox 63"/>
          <p:cNvSpPr txBox="1"/>
          <p:nvPr/>
        </p:nvSpPr>
        <p:spPr>
          <a:xfrm>
            <a:off x="7712205" y="2046294"/>
            <a:ext cx="3353783" cy="314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2"/>
              </a:lnSpc>
            </a:pPr>
            <a:r>
              <a:rPr lang="en-US" sz="1978" spc="-7">
                <a:solidFill>
                  <a:srgbClr val="365B6D"/>
                </a:solidFill>
                <a:latin typeface="Roboto"/>
                <a:ea typeface="Roboto"/>
                <a:cs typeface="Roboto"/>
                <a:sym typeface="Roboto"/>
              </a:rPr>
              <a:t>Instituto Profesional Duoc Uc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5140736" y="6399490"/>
            <a:ext cx="8102157" cy="2098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61"/>
              </a:lnSpc>
            </a:pPr>
            <a:r>
              <a:rPr lang="en-US" sz="7484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Presentación Final Capstone Fase 2</a:t>
            </a:r>
          </a:p>
          <a:p>
            <a:pPr marL="0" lvl="0" indent="0" algn="ctr">
              <a:lnSpc>
                <a:spcPts val="3368"/>
              </a:lnSpc>
              <a:spcBef>
                <a:spcPct val="0"/>
              </a:spcBef>
            </a:pPr>
            <a:r>
              <a:rPr lang="en-US" sz="3784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001-D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3865393" y="7334095"/>
            <a:ext cx="3199671" cy="1680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1"/>
              </a:lnSpc>
            </a:pPr>
            <a:r>
              <a:rPr lang="en-US" sz="2439" spc="-9">
                <a:solidFill>
                  <a:srgbClr val="6C9286"/>
                </a:solidFill>
                <a:latin typeface="Roboto"/>
                <a:ea typeface="Roboto"/>
                <a:cs typeface="Roboto"/>
                <a:sym typeface="Roboto"/>
              </a:rPr>
              <a:t>Integrantes:</a:t>
            </a:r>
          </a:p>
          <a:p>
            <a:pPr algn="ctr">
              <a:lnSpc>
                <a:spcPts val="3341"/>
              </a:lnSpc>
            </a:pPr>
            <a:r>
              <a:rPr lang="en-US" sz="2439" spc="-9">
                <a:solidFill>
                  <a:srgbClr val="6C9286"/>
                </a:solidFill>
                <a:latin typeface="Roboto"/>
                <a:ea typeface="Roboto"/>
                <a:cs typeface="Roboto"/>
                <a:sym typeface="Roboto"/>
              </a:rPr>
              <a:t>Cindy Beyer</a:t>
            </a:r>
          </a:p>
          <a:p>
            <a:pPr algn="ctr">
              <a:lnSpc>
                <a:spcPts val="3341"/>
              </a:lnSpc>
            </a:pPr>
            <a:r>
              <a:rPr lang="en-US" sz="2439" spc="-9">
                <a:solidFill>
                  <a:srgbClr val="6C9286"/>
                </a:solidFill>
                <a:latin typeface="Roboto"/>
                <a:ea typeface="Roboto"/>
                <a:cs typeface="Roboto"/>
                <a:sym typeface="Roboto"/>
              </a:rPr>
              <a:t>Erwin González</a:t>
            </a:r>
          </a:p>
          <a:p>
            <a:pPr algn="ctr">
              <a:lnSpc>
                <a:spcPts val="3341"/>
              </a:lnSpc>
            </a:pPr>
            <a:r>
              <a:rPr lang="en-US" sz="2439" spc="-9">
                <a:solidFill>
                  <a:srgbClr val="6C9286"/>
                </a:solidFill>
                <a:latin typeface="Roboto"/>
                <a:ea typeface="Roboto"/>
                <a:cs typeface="Roboto"/>
                <a:sym typeface="Roboto"/>
              </a:rPr>
              <a:t>Bárbara Riffo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271867" y="7543645"/>
            <a:ext cx="3053378" cy="1261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1"/>
              </a:lnSpc>
            </a:pPr>
            <a:r>
              <a:rPr lang="en-US" sz="2439" spc="-9">
                <a:solidFill>
                  <a:srgbClr val="6C9286"/>
                </a:solidFill>
                <a:latin typeface="Roboto"/>
                <a:ea typeface="Roboto"/>
                <a:cs typeface="Roboto"/>
                <a:sym typeface="Roboto"/>
              </a:rPr>
              <a:t>Docentes:</a:t>
            </a:r>
          </a:p>
          <a:p>
            <a:pPr algn="ctr">
              <a:lnSpc>
                <a:spcPts val="3341"/>
              </a:lnSpc>
            </a:pPr>
            <a:r>
              <a:rPr lang="en-US" sz="2439" spc="-9">
                <a:solidFill>
                  <a:srgbClr val="6C9286"/>
                </a:solidFill>
                <a:latin typeface="Roboto"/>
                <a:ea typeface="Roboto"/>
                <a:cs typeface="Roboto"/>
                <a:sym typeface="Roboto"/>
              </a:rPr>
              <a:t>Juan Pablo Mellado,</a:t>
            </a:r>
          </a:p>
          <a:p>
            <a:pPr algn="ctr">
              <a:lnSpc>
                <a:spcPts val="3341"/>
              </a:lnSpc>
            </a:pPr>
            <a:r>
              <a:rPr lang="en-US" sz="2439" spc="-9">
                <a:solidFill>
                  <a:srgbClr val="6C9286"/>
                </a:solidFill>
                <a:latin typeface="Roboto"/>
                <a:ea typeface="Roboto"/>
                <a:cs typeface="Roboto"/>
                <a:sym typeface="Roboto"/>
              </a:rPr>
              <a:t>Jazna Meza.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C52FF">
                <a:alpha val="100000"/>
              </a:srgbClr>
            </a:gs>
            <a:gs pos="100000">
              <a:srgbClr val="5CE1E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0655" y="1446518"/>
            <a:ext cx="17756618" cy="8523938"/>
            <a:chOff x="0" y="0"/>
            <a:chExt cx="4676640" cy="22449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76640" cy="2244988"/>
            </a:xfrm>
            <a:custGeom>
              <a:avLst/>
              <a:gdLst/>
              <a:ahLst/>
              <a:cxnLst/>
              <a:rect l="l" t="t" r="r" b="b"/>
              <a:pathLst>
                <a:path w="4676640" h="2244988">
                  <a:moveTo>
                    <a:pt x="0" y="0"/>
                  </a:moveTo>
                  <a:lnTo>
                    <a:pt x="4676640" y="0"/>
                  </a:lnTo>
                  <a:lnTo>
                    <a:pt x="4676640" y="2244988"/>
                  </a:lnTo>
                  <a:lnTo>
                    <a:pt x="0" y="2244988"/>
                  </a:lnTo>
                  <a:close/>
                </a:path>
              </a:pathLst>
            </a:custGeom>
            <a:solidFill>
              <a:srgbClr val="0097B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676640" cy="22735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5626978" y="396108"/>
            <a:ext cx="3532034" cy="976126"/>
          </a:xfrm>
          <a:custGeom>
            <a:avLst/>
            <a:gdLst/>
            <a:ahLst/>
            <a:cxnLst/>
            <a:rect l="l" t="t" r="r" b="b"/>
            <a:pathLst>
              <a:path w="3532034" h="976126">
                <a:moveTo>
                  <a:pt x="0" y="0"/>
                </a:moveTo>
                <a:lnTo>
                  <a:pt x="3532034" y="0"/>
                </a:lnTo>
                <a:lnTo>
                  <a:pt x="3532034" y="976126"/>
                </a:lnTo>
                <a:lnTo>
                  <a:pt x="0" y="9761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graphicFrame>
        <p:nvGraphicFramePr>
          <p:cNvPr id="7" name="Object 7"/>
          <p:cNvGraphicFramePr/>
          <p:nvPr/>
        </p:nvGraphicFramePr>
        <p:xfrm>
          <a:off x="9723933" y="1532269"/>
          <a:ext cx="6583680" cy="822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8229600" imgH="9867900" progId="Excel.Sheet.12">
                  <p:embed/>
                </p:oleObj>
              </mc:Choice>
              <mc:Fallback>
                <p:oleObj name="Worksheet" r:id="rId5" imgW="8229600" imgH="98679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23933" y="1532269"/>
                        <a:ext cx="6583680" cy="822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8"/>
          <p:cNvSpPr txBox="1"/>
          <p:nvPr/>
        </p:nvSpPr>
        <p:spPr>
          <a:xfrm>
            <a:off x="6201328" y="509140"/>
            <a:ext cx="2493764" cy="567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</a:t>
            </a: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echa inicio: 25-09-25</a:t>
            </a:r>
          </a:p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Fecha término: 09-10-25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31029" y="562035"/>
            <a:ext cx="4995949" cy="758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1"/>
              </a:lnSpc>
            </a:pPr>
            <a:r>
              <a:rPr lang="en-US" sz="3799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Sprint 2</a:t>
            </a:r>
          </a:p>
          <a:p>
            <a:pPr algn="ctr">
              <a:lnSpc>
                <a:spcPts val="2492"/>
              </a:lnSpc>
            </a:pPr>
            <a:r>
              <a:rPr lang="en-US" sz="2800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Módulo de Gestión de Eventos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005AFAB-1FD7-A3E4-FD25-1F33B3A370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2262520"/>
            <a:ext cx="8028923" cy="730334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C52FF">
                <a:alpha val="100000"/>
              </a:srgbClr>
            </a:gs>
            <a:gs pos="100000">
              <a:srgbClr val="5CE1E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952333" y="298227"/>
            <a:ext cx="3532034" cy="976126"/>
          </a:xfrm>
          <a:custGeom>
            <a:avLst/>
            <a:gdLst/>
            <a:ahLst/>
            <a:cxnLst/>
            <a:rect l="l" t="t" r="r" b="b"/>
            <a:pathLst>
              <a:path w="3532034" h="976126">
                <a:moveTo>
                  <a:pt x="0" y="0"/>
                </a:moveTo>
                <a:lnTo>
                  <a:pt x="3532034" y="0"/>
                </a:lnTo>
                <a:lnTo>
                  <a:pt x="3532034" y="976126"/>
                </a:lnTo>
                <a:lnTo>
                  <a:pt x="0" y="9761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grpSp>
        <p:nvGrpSpPr>
          <p:cNvPr id="3" name="Group 3"/>
          <p:cNvGrpSpPr/>
          <p:nvPr/>
        </p:nvGrpSpPr>
        <p:grpSpPr>
          <a:xfrm>
            <a:off x="290655" y="1446518"/>
            <a:ext cx="17756618" cy="8523938"/>
            <a:chOff x="0" y="0"/>
            <a:chExt cx="4676640" cy="22449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76640" cy="2244988"/>
            </a:xfrm>
            <a:custGeom>
              <a:avLst/>
              <a:gdLst/>
              <a:ahLst/>
              <a:cxnLst/>
              <a:rect l="l" t="t" r="r" b="b"/>
              <a:pathLst>
                <a:path w="4676640" h="2244988">
                  <a:moveTo>
                    <a:pt x="0" y="0"/>
                  </a:moveTo>
                  <a:lnTo>
                    <a:pt x="4676640" y="0"/>
                  </a:lnTo>
                  <a:lnTo>
                    <a:pt x="4676640" y="2244988"/>
                  </a:lnTo>
                  <a:lnTo>
                    <a:pt x="0" y="2244988"/>
                  </a:lnTo>
                  <a:close/>
                </a:path>
              </a:pathLst>
            </a:custGeom>
            <a:solidFill>
              <a:srgbClr val="0097B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676640" cy="22735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6" name="Object 6"/>
          <p:cNvGraphicFramePr/>
          <p:nvPr/>
        </p:nvGraphicFramePr>
        <p:xfrm>
          <a:off x="661432" y="1911810"/>
          <a:ext cx="7543800" cy="691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9042400" imgH="8420100" progId="Excel.Sheet.12">
                  <p:embed/>
                </p:oleObj>
              </mc:Choice>
              <mc:Fallback>
                <p:oleObj name="Worksheet" r:id="rId5" imgW="9042400" imgH="84201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61432" y="1911810"/>
                        <a:ext cx="7543800" cy="6915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7"/>
          <p:cNvGraphicFramePr/>
          <p:nvPr/>
        </p:nvGraphicFramePr>
        <p:xfrm>
          <a:off x="9718350" y="1911810"/>
          <a:ext cx="7543800" cy="691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7" imgW="9042400" imgH="8420100" progId="Excel.Sheet.12">
                  <p:embed/>
                </p:oleObj>
              </mc:Choice>
              <mc:Fallback>
                <p:oleObj name="Worksheet" r:id="rId7" imgW="9042400" imgH="84201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718350" y="1911810"/>
                        <a:ext cx="7543800" cy="6915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8"/>
          <p:cNvSpPr txBox="1"/>
          <p:nvPr/>
        </p:nvSpPr>
        <p:spPr>
          <a:xfrm>
            <a:off x="8398259" y="411259"/>
            <a:ext cx="2493764" cy="567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</a:t>
            </a: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echa inicio: 10-10-25</a:t>
            </a:r>
          </a:p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Fecha término: 21-10-25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0" y="480411"/>
            <a:ext cx="8583766" cy="726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1"/>
              </a:lnSpc>
            </a:pPr>
            <a:r>
              <a:rPr lang="en-US" sz="3799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Sprint 3</a:t>
            </a:r>
          </a:p>
          <a:p>
            <a:pPr algn="ctr">
              <a:lnSpc>
                <a:spcPts val="2314"/>
              </a:lnSpc>
            </a:pPr>
            <a:r>
              <a:rPr lang="en-US" sz="2600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Módulo de Geolocalización y Grabación de Rutas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C52FF">
                <a:alpha val="100000"/>
              </a:srgbClr>
            </a:gs>
            <a:gs pos="100000">
              <a:srgbClr val="5CE1E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71407" y="1446518"/>
            <a:ext cx="17308147" cy="8488519"/>
            <a:chOff x="0" y="0"/>
            <a:chExt cx="4558524" cy="22356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58524" cy="2235659"/>
            </a:xfrm>
            <a:custGeom>
              <a:avLst/>
              <a:gdLst/>
              <a:ahLst/>
              <a:cxnLst/>
              <a:rect l="l" t="t" r="r" b="b"/>
              <a:pathLst>
                <a:path w="4558524" h="2235659">
                  <a:moveTo>
                    <a:pt x="0" y="0"/>
                  </a:moveTo>
                  <a:lnTo>
                    <a:pt x="4558524" y="0"/>
                  </a:lnTo>
                  <a:lnTo>
                    <a:pt x="4558524" y="2235659"/>
                  </a:lnTo>
                  <a:lnTo>
                    <a:pt x="0" y="2235659"/>
                  </a:lnTo>
                  <a:close/>
                </a:path>
              </a:pathLst>
            </a:custGeom>
            <a:solidFill>
              <a:srgbClr val="0097B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58524" cy="22642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376784" y="268453"/>
            <a:ext cx="3532034" cy="976126"/>
          </a:xfrm>
          <a:custGeom>
            <a:avLst/>
            <a:gdLst/>
            <a:ahLst/>
            <a:cxnLst/>
            <a:rect l="l" t="t" r="r" b="b"/>
            <a:pathLst>
              <a:path w="3532034" h="976126">
                <a:moveTo>
                  <a:pt x="0" y="0"/>
                </a:moveTo>
                <a:lnTo>
                  <a:pt x="3532034" y="0"/>
                </a:lnTo>
                <a:lnTo>
                  <a:pt x="3532034" y="976125"/>
                </a:lnTo>
                <a:lnTo>
                  <a:pt x="0" y="9761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7" name="TextBox 7"/>
          <p:cNvSpPr txBox="1"/>
          <p:nvPr/>
        </p:nvSpPr>
        <p:spPr>
          <a:xfrm>
            <a:off x="8895919" y="453749"/>
            <a:ext cx="2493764" cy="567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</a:t>
            </a: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echa inicio: 22-10-25</a:t>
            </a:r>
          </a:p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Fecha término: 29-10-25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16994" y="530418"/>
            <a:ext cx="8464668" cy="726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1"/>
              </a:lnSpc>
            </a:pPr>
            <a:r>
              <a:rPr lang="en-US" sz="3799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Sprint 4</a:t>
            </a:r>
          </a:p>
          <a:p>
            <a:pPr algn="ctr">
              <a:lnSpc>
                <a:spcPts val="2314"/>
              </a:lnSpc>
            </a:pPr>
            <a:r>
              <a:rPr lang="en-US" sz="2600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Módulo de Gestión y Valoración de Rutas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101F31F-F1EB-CCB3-6697-80A961EE79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8519" y="1866900"/>
            <a:ext cx="11734800" cy="759745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C52FF">
                <a:alpha val="100000"/>
              </a:srgbClr>
            </a:gs>
            <a:gs pos="100000">
              <a:srgbClr val="5CE1E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31008" y="1312533"/>
            <a:ext cx="16005920" cy="8826660"/>
            <a:chOff x="0" y="0"/>
            <a:chExt cx="4215551" cy="23247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5551" cy="2324717"/>
            </a:xfrm>
            <a:custGeom>
              <a:avLst/>
              <a:gdLst/>
              <a:ahLst/>
              <a:cxnLst/>
              <a:rect l="l" t="t" r="r" b="b"/>
              <a:pathLst>
                <a:path w="4215551" h="2324717">
                  <a:moveTo>
                    <a:pt x="0" y="0"/>
                  </a:moveTo>
                  <a:lnTo>
                    <a:pt x="4215551" y="0"/>
                  </a:lnTo>
                  <a:lnTo>
                    <a:pt x="4215551" y="2324717"/>
                  </a:lnTo>
                  <a:lnTo>
                    <a:pt x="0" y="2324717"/>
                  </a:lnTo>
                  <a:close/>
                </a:path>
              </a:pathLst>
            </a:custGeom>
            <a:solidFill>
              <a:srgbClr val="0097B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215551" cy="2353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833968" y="173057"/>
            <a:ext cx="3532034" cy="976126"/>
          </a:xfrm>
          <a:custGeom>
            <a:avLst/>
            <a:gdLst/>
            <a:ahLst/>
            <a:cxnLst/>
            <a:rect l="l" t="t" r="r" b="b"/>
            <a:pathLst>
              <a:path w="3532034" h="976126">
                <a:moveTo>
                  <a:pt x="0" y="0"/>
                </a:moveTo>
                <a:lnTo>
                  <a:pt x="3532034" y="0"/>
                </a:lnTo>
                <a:lnTo>
                  <a:pt x="3532034" y="976125"/>
                </a:lnTo>
                <a:lnTo>
                  <a:pt x="0" y="9761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graphicFrame>
        <p:nvGraphicFramePr>
          <p:cNvPr id="6" name="Object 6"/>
          <p:cNvGraphicFramePr/>
          <p:nvPr/>
        </p:nvGraphicFramePr>
        <p:xfrm>
          <a:off x="1073782" y="1585029"/>
          <a:ext cx="7053943" cy="822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8686800" imgH="9867900" progId="Excel.Sheet.12">
                  <p:embed/>
                </p:oleObj>
              </mc:Choice>
              <mc:Fallback>
                <p:oleObj name="Worksheet" r:id="rId5" imgW="8686800" imgH="98679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73782" y="1585029"/>
                        <a:ext cx="7053943" cy="822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7"/>
          <p:cNvGraphicFramePr/>
          <p:nvPr>
            <p:extLst>
              <p:ext uri="{D42A27DB-BD31-4B8C-83A1-F6EECF244321}">
                <p14:modId xmlns:p14="http://schemas.microsoft.com/office/powerpoint/2010/main" val="1080654643"/>
              </p:ext>
            </p:extLst>
          </p:nvPr>
        </p:nvGraphicFramePr>
        <p:xfrm>
          <a:off x="8610600" y="4200524"/>
          <a:ext cx="8400239" cy="2466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7" imgW="9042400" imgH="3390900" progId="Excel.Sheet.12">
                  <p:embed/>
                </p:oleObj>
              </mc:Choice>
              <mc:Fallback>
                <p:oleObj name="Worksheet" r:id="rId7" imgW="9042400" imgH="33909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610600" y="4200524"/>
                        <a:ext cx="8400239" cy="2466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8"/>
          <p:cNvSpPr txBox="1"/>
          <p:nvPr/>
        </p:nvSpPr>
        <p:spPr>
          <a:xfrm>
            <a:off x="9353103" y="237870"/>
            <a:ext cx="2493764" cy="567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</a:t>
            </a: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echa inicio: 30-10-25</a:t>
            </a:r>
          </a:p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Fecha término: 06-11-25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735428" y="3541281"/>
            <a:ext cx="9893840" cy="311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14"/>
              </a:lnSpc>
            </a:pPr>
            <a:r>
              <a:rPr lang="en-US" sz="2600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Fase de cierre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0" y="287357"/>
            <a:ext cx="8464668" cy="89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1"/>
              </a:lnSpc>
            </a:pPr>
            <a:r>
              <a:rPr lang="en-US" sz="3799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Sprint 5</a:t>
            </a:r>
          </a:p>
          <a:p>
            <a:pPr algn="ctr">
              <a:lnSpc>
                <a:spcPts val="3381"/>
              </a:lnSpc>
            </a:pPr>
            <a:r>
              <a:rPr lang="en-US" sz="3799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 Panel Web de Reportes y Administración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91786" y="1028700"/>
            <a:ext cx="7052214" cy="8870710"/>
          </a:xfrm>
          <a:custGeom>
            <a:avLst/>
            <a:gdLst/>
            <a:ahLst/>
            <a:cxnLst/>
            <a:rect l="l" t="t" r="r" b="b"/>
            <a:pathLst>
              <a:path w="7052214" h="8870710">
                <a:moveTo>
                  <a:pt x="0" y="0"/>
                </a:moveTo>
                <a:lnTo>
                  <a:pt x="7052214" y="0"/>
                </a:lnTo>
                <a:lnTo>
                  <a:pt x="7052214" y="8870710"/>
                </a:lnTo>
                <a:lnTo>
                  <a:pt x="0" y="88707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3" name="TextBox 3"/>
          <p:cNvSpPr txBox="1"/>
          <p:nvPr/>
        </p:nvSpPr>
        <p:spPr>
          <a:xfrm>
            <a:off x="10373687" y="3368802"/>
            <a:ext cx="6885613" cy="3044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92"/>
              </a:lnSpc>
              <a:spcBef>
                <a:spcPct val="0"/>
              </a:spcBef>
            </a:pPr>
            <a:r>
              <a:rPr lang="en-US" sz="7200" b="1" u="none" strike="noStrike" spc="-187">
                <a:solidFill>
                  <a:srgbClr val="D9E6DE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ARQUITECTURA DEL SOFTWARE</a:t>
            </a:r>
          </a:p>
          <a:p>
            <a:pPr marL="0" lvl="0" indent="0" algn="l">
              <a:lnSpc>
                <a:spcPts val="7992"/>
              </a:lnSpc>
              <a:spcBef>
                <a:spcPct val="0"/>
              </a:spcBef>
            </a:pPr>
            <a:endParaRPr lang="en-US" sz="7200" b="1" u="none" strike="noStrike" spc="-187">
              <a:solidFill>
                <a:srgbClr val="D9E6DE"/>
              </a:solidFill>
              <a:latin typeface="Monterchi Serif Bold"/>
              <a:ea typeface="Monterchi Serif Bold"/>
              <a:cs typeface="Monterchi Serif Bold"/>
              <a:sym typeface="Monterchi Serif 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767" y="2373637"/>
            <a:ext cx="18008467" cy="6730664"/>
          </a:xfrm>
          <a:custGeom>
            <a:avLst/>
            <a:gdLst/>
            <a:ahLst/>
            <a:cxnLst/>
            <a:rect l="l" t="t" r="r" b="b"/>
            <a:pathLst>
              <a:path w="18008467" h="6730664">
                <a:moveTo>
                  <a:pt x="0" y="0"/>
                </a:moveTo>
                <a:lnTo>
                  <a:pt x="18008466" y="0"/>
                </a:lnTo>
                <a:lnTo>
                  <a:pt x="18008466" y="6730665"/>
                </a:lnTo>
                <a:lnTo>
                  <a:pt x="0" y="67306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3" name="TextBox 3"/>
          <p:cNvSpPr txBox="1"/>
          <p:nvPr/>
        </p:nvSpPr>
        <p:spPr>
          <a:xfrm>
            <a:off x="4163443" y="748271"/>
            <a:ext cx="14124557" cy="2103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80"/>
              </a:lnSpc>
            </a:pPr>
            <a:r>
              <a:rPr lang="en-US" sz="7370" b="1" spc="-191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ARQUITECTURA DE LA SOLUCIÓN</a:t>
            </a:r>
          </a:p>
          <a:p>
            <a:pPr algn="l">
              <a:lnSpc>
                <a:spcPts val="8180"/>
              </a:lnSpc>
            </a:pPr>
            <a:endParaRPr lang="en-US" sz="7370" b="1" spc="-191">
              <a:solidFill>
                <a:srgbClr val="FFFFFF"/>
              </a:solidFill>
              <a:latin typeface="Monterchi Serif Bold"/>
              <a:ea typeface="Monterchi Serif Bold"/>
              <a:cs typeface="Monterchi Serif Bold"/>
              <a:sym typeface="Monterchi Serif 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952989" y="-199218"/>
            <a:ext cx="10188173" cy="10685435"/>
          </a:xfrm>
          <a:custGeom>
            <a:avLst/>
            <a:gdLst/>
            <a:ahLst/>
            <a:cxnLst/>
            <a:rect l="l" t="t" r="r" b="b"/>
            <a:pathLst>
              <a:path w="10188173" h="10685435">
                <a:moveTo>
                  <a:pt x="0" y="0"/>
                </a:moveTo>
                <a:lnTo>
                  <a:pt x="10188172" y="0"/>
                </a:lnTo>
                <a:lnTo>
                  <a:pt x="10188172" y="10685436"/>
                </a:lnTo>
                <a:lnTo>
                  <a:pt x="0" y="10685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2"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3" name="TextBox 3"/>
          <p:cNvSpPr txBox="1"/>
          <p:nvPr/>
        </p:nvSpPr>
        <p:spPr>
          <a:xfrm>
            <a:off x="761414" y="3564251"/>
            <a:ext cx="3758928" cy="1816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03"/>
              </a:lnSpc>
            </a:pPr>
            <a:r>
              <a:rPr lang="en-US" sz="6399" b="1" spc="-166">
                <a:solidFill>
                  <a:srgbClr val="365B6D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MODELO DE DATOS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25425" y="-1947346"/>
            <a:ext cx="17727045" cy="15998658"/>
          </a:xfrm>
          <a:custGeom>
            <a:avLst/>
            <a:gdLst/>
            <a:ahLst/>
            <a:cxnLst/>
            <a:rect l="l" t="t" r="r" b="b"/>
            <a:pathLst>
              <a:path w="17727045" h="15998658">
                <a:moveTo>
                  <a:pt x="0" y="0"/>
                </a:moveTo>
                <a:lnTo>
                  <a:pt x="17727044" y="0"/>
                </a:lnTo>
                <a:lnTo>
                  <a:pt x="17727044" y="15998658"/>
                </a:lnTo>
                <a:lnTo>
                  <a:pt x="0" y="159986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3" name="TextBox 3"/>
          <p:cNvSpPr txBox="1"/>
          <p:nvPr/>
        </p:nvSpPr>
        <p:spPr>
          <a:xfrm>
            <a:off x="596104" y="4341985"/>
            <a:ext cx="5068104" cy="2369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16"/>
              </a:lnSpc>
            </a:pPr>
            <a:r>
              <a:rPr lang="en-US" sz="5600" b="1" spc="-145">
                <a:solidFill>
                  <a:srgbClr val="365B6D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DIAGRAMA DE </a:t>
            </a:r>
          </a:p>
          <a:p>
            <a:pPr algn="l">
              <a:lnSpc>
                <a:spcPts val="6216"/>
              </a:lnSpc>
            </a:pPr>
            <a:r>
              <a:rPr lang="en-US" sz="5600" b="1" spc="-145">
                <a:solidFill>
                  <a:srgbClr val="365B6D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CLASES</a:t>
            </a:r>
          </a:p>
          <a:p>
            <a:pPr algn="l">
              <a:lnSpc>
                <a:spcPts val="6216"/>
              </a:lnSpc>
            </a:pPr>
            <a:endParaRPr lang="en-US" sz="5600" b="1" spc="-145">
              <a:solidFill>
                <a:srgbClr val="365B6D"/>
              </a:solidFill>
              <a:latin typeface="Monterchi Serif Bold"/>
              <a:ea typeface="Monterchi Serif Bold"/>
              <a:cs typeface="Monterchi Serif Bold"/>
              <a:sym typeface="Monterchi Serif 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1473" y="1076325"/>
            <a:ext cx="14701807" cy="920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03"/>
              </a:lnSpc>
            </a:pPr>
            <a:r>
              <a:rPr lang="en-US" sz="6399" b="1" spc="-166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ELEMENTOS ANALÍTICOS A INCORPORAR</a:t>
            </a:r>
          </a:p>
        </p:txBody>
      </p:sp>
      <p:grpSp>
        <p:nvGrpSpPr>
          <p:cNvPr id="3" name="Group 3"/>
          <p:cNvGrpSpPr/>
          <p:nvPr/>
        </p:nvGrpSpPr>
        <p:grpSpPr>
          <a:xfrm rot="-5400000">
            <a:off x="167039" y="7518466"/>
            <a:ext cx="2328868" cy="2662947"/>
            <a:chOff x="0" y="0"/>
            <a:chExt cx="3105157" cy="3550596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232756"/>
              <a:ext cx="3105157" cy="203447"/>
              <a:chOff x="0" y="0"/>
              <a:chExt cx="947774" cy="62097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947774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47774" h="62097">
                    <a:moveTo>
                      <a:pt x="0" y="0"/>
                    </a:moveTo>
                    <a:lnTo>
                      <a:pt x="947774" y="0"/>
                    </a:lnTo>
                    <a:lnTo>
                      <a:pt x="947774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C52FF">
                      <a:alpha val="100000"/>
                    </a:srgbClr>
                  </a:gs>
                  <a:gs pos="100000">
                    <a:srgbClr val="5CE1E6">
                      <a:alpha val="100000"/>
                    </a:srgbClr>
                  </a:gs>
                </a:gsLst>
                <a:lin ang="0"/>
              </a:gra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-28575"/>
                <a:ext cx="947774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0" y="598885"/>
              <a:ext cx="2378523" cy="203447"/>
              <a:chOff x="0" y="0"/>
              <a:chExt cx="725987" cy="62097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725987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725987" h="62097">
                    <a:moveTo>
                      <a:pt x="0" y="0"/>
                    </a:moveTo>
                    <a:lnTo>
                      <a:pt x="725987" y="0"/>
                    </a:lnTo>
                    <a:lnTo>
                      <a:pt x="725987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C52FF">
                      <a:alpha val="100000"/>
                    </a:srgbClr>
                  </a:gs>
                  <a:gs pos="100000">
                    <a:srgbClr val="5CE1E6">
                      <a:alpha val="100000"/>
                    </a:srgbClr>
                  </a:gs>
                </a:gsLst>
                <a:lin ang="0"/>
              </a:gra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-28575"/>
                <a:ext cx="725987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-5400000">
              <a:off x="-421040" y="995860"/>
              <a:ext cx="2195167" cy="203447"/>
              <a:chOff x="0" y="0"/>
              <a:chExt cx="670022" cy="62097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70022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670022" h="62097">
                    <a:moveTo>
                      <a:pt x="0" y="0"/>
                    </a:moveTo>
                    <a:lnTo>
                      <a:pt x="670022" y="0"/>
                    </a:lnTo>
                    <a:lnTo>
                      <a:pt x="670022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C52FF">
                      <a:alpha val="100000"/>
                    </a:srgbClr>
                  </a:gs>
                  <a:gs pos="100000">
                    <a:srgbClr val="5CE1E6">
                      <a:alpha val="100000"/>
                    </a:srgbClr>
                  </a:gs>
                </a:gsLst>
                <a:lin ang="0"/>
              </a:gra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28575"/>
                <a:ext cx="670022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-5400000">
              <a:off x="-1374132" y="1973017"/>
              <a:ext cx="2951710" cy="203447"/>
              <a:chOff x="0" y="0"/>
              <a:chExt cx="900938" cy="62097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900938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0938" h="62097">
                    <a:moveTo>
                      <a:pt x="0" y="0"/>
                    </a:moveTo>
                    <a:lnTo>
                      <a:pt x="900938" y="0"/>
                    </a:lnTo>
                    <a:lnTo>
                      <a:pt x="900938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C52FF">
                      <a:alpha val="100000"/>
                    </a:srgbClr>
                  </a:gs>
                  <a:gs pos="100000">
                    <a:srgbClr val="5CE1E6">
                      <a:alpha val="100000"/>
                    </a:srgbClr>
                  </a:gs>
                </a:gsLst>
                <a:lin ang="0"/>
              </a:gra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28575"/>
                <a:ext cx="900938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16" name="Group 16"/>
          <p:cNvGrpSpPr/>
          <p:nvPr/>
        </p:nvGrpSpPr>
        <p:grpSpPr>
          <a:xfrm rot="5400000">
            <a:off x="15334918" y="12979"/>
            <a:ext cx="2623587" cy="2999944"/>
            <a:chOff x="0" y="0"/>
            <a:chExt cx="3498116" cy="3999925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262212"/>
              <a:ext cx="3498116" cy="229194"/>
              <a:chOff x="0" y="0"/>
              <a:chExt cx="947774" cy="62097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947774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47774" h="62097">
                    <a:moveTo>
                      <a:pt x="0" y="0"/>
                    </a:moveTo>
                    <a:lnTo>
                      <a:pt x="947774" y="0"/>
                    </a:lnTo>
                    <a:lnTo>
                      <a:pt x="947774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C52FF">
                      <a:alpha val="100000"/>
                    </a:srgbClr>
                  </a:gs>
                  <a:gs pos="100000">
                    <a:srgbClr val="5CE1E6">
                      <a:alpha val="100000"/>
                    </a:srgbClr>
                  </a:gs>
                </a:gsLst>
                <a:lin ang="0"/>
              </a:gra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19" name="TextBox 19"/>
              <p:cNvSpPr txBox="1"/>
              <p:nvPr/>
            </p:nvSpPr>
            <p:spPr>
              <a:xfrm>
                <a:off x="0" y="-28575"/>
                <a:ext cx="947774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0" y="674675"/>
              <a:ext cx="2679526" cy="229194"/>
              <a:chOff x="0" y="0"/>
              <a:chExt cx="725987" cy="62097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725987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725987" h="62097">
                    <a:moveTo>
                      <a:pt x="0" y="0"/>
                    </a:moveTo>
                    <a:lnTo>
                      <a:pt x="725987" y="0"/>
                    </a:lnTo>
                    <a:lnTo>
                      <a:pt x="725987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C52FF">
                      <a:alpha val="100000"/>
                    </a:srgbClr>
                  </a:gs>
                  <a:gs pos="100000">
                    <a:srgbClr val="5CE1E6">
                      <a:alpha val="100000"/>
                    </a:srgbClr>
                  </a:gs>
                </a:gsLst>
                <a:lin ang="0"/>
              </a:gra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22" name="TextBox 22"/>
              <p:cNvSpPr txBox="1"/>
              <p:nvPr/>
            </p:nvSpPr>
            <p:spPr>
              <a:xfrm>
                <a:off x="0" y="-28575"/>
                <a:ext cx="725987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 rot="-5400000">
              <a:off x="-474323" y="1121886"/>
              <a:ext cx="2472966" cy="229194"/>
              <a:chOff x="0" y="0"/>
              <a:chExt cx="670022" cy="62097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670022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670022" h="62097">
                    <a:moveTo>
                      <a:pt x="0" y="0"/>
                    </a:moveTo>
                    <a:lnTo>
                      <a:pt x="670022" y="0"/>
                    </a:lnTo>
                    <a:lnTo>
                      <a:pt x="670022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C52FF">
                      <a:alpha val="100000"/>
                    </a:srgbClr>
                  </a:gs>
                  <a:gs pos="100000">
                    <a:srgbClr val="5CE1E6">
                      <a:alpha val="100000"/>
                    </a:srgbClr>
                  </a:gs>
                </a:gsLst>
                <a:lin ang="0"/>
              </a:gra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28575"/>
                <a:ext cx="670022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 rot="-5400000">
              <a:off x="-1548029" y="2222703"/>
              <a:ext cx="3325251" cy="229194"/>
              <a:chOff x="0" y="0"/>
              <a:chExt cx="900938" cy="62097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900938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0938" h="62097">
                    <a:moveTo>
                      <a:pt x="0" y="0"/>
                    </a:moveTo>
                    <a:lnTo>
                      <a:pt x="900938" y="0"/>
                    </a:lnTo>
                    <a:lnTo>
                      <a:pt x="900938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C52FF">
                      <a:alpha val="100000"/>
                    </a:srgbClr>
                  </a:gs>
                  <a:gs pos="100000">
                    <a:srgbClr val="5CE1E6">
                      <a:alpha val="100000"/>
                    </a:srgbClr>
                  </a:gs>
                </a:gsLst>
                <a:lin ang="0"/>
              </a:gra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28" name="TextBox 28"/>
              <p:cNvSpPr txBox="1"/>
              <p:nvPr/>
            </p:nvSpPr>
            <p:spPr>
              <a:xfrm>
                <a:off x="0" y="-28575"/>
                <a:ext cx="900938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29" name="TextBox 29"/>
          <p:cNvSpPr txBox="1"/>
          <p:nvPr/>
        </p:nvSpPr>
        <p:spPr>
          <a:xfrm>
            <a:off x="6014671" y="4337745"/>
            <a:ext cx="5532020" cy="3928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09"/>
              </a:lnSpc>
              <a:spcBef>
                <a:spcPct val="0"/>
              </a:spcBef>
            </a:pPr>
            <a:r>
              <a:rPr lang="en-US" sz="1792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2.- </a:t>
            </a:r>
            <a:r>
              <a:rPr lang="en-US" sz="1792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Análisis anual de la evolución de la calidad de las rutas según valoraciones promedio.</a:t>
            </a:r>
          </a:p>
          <a:p>
            <a:pPr marL="0" lvl="0" indent="0" algn="l">
              <a:lnSpc>
                <a:spcPts val="1533"/>
              </a:lnSpc>
              <a:spcBef>
                <a:spcPct val="0"/>
              </a:spcBef>
            </a:pPr>
            <a:endParaRPr lang="en-US" sz="1792" b="1" u="none" strike="noStrike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0" lvl="0" indent="0" algn="l">
              <a:lnSpc>
                <a:spcPts val="2509"/>
              </a:lnSpc>
              <a:spcBef>
                <a:spcPct val="0"/>
              </a:spcBef>
            </a:pPr>
            <a:r>
              <a:rPr lang="en-US" sz="1792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¿Qué muestra? Promedio de valoraciones de rutas comparado entre años, permite ver si mejoran o empeoran en la percepción de los usuarios</a:t>
            </a:r>
          </a:p>
          <a:p>
            <a:pPr marL="0" lvl="0" indent="0" algn="l">
              <a:lnSpc>
                <a:spcPts val="2509"/>
              </a:lnSpc>
              <a:spcBef>
                <a:spcPct val="0"/>
              </a:spcBef>
            </a:pPr>
            <a:r>
              <a:rPr lang="en-US" sz="1792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¿Por qué? Identifica tendencias de satisfacción y orienta decisiones de mantenimiento y optimización.</a:t>
            </a:r>
          </a:p>
          <a:p>
            <a:pPr marL="0" lvl="0" indent="0" algn="l">
              <a:lnSpc>
                <a:spcPts val="2509"/>
              </a:lnSpc>
              <a:spcBef>
                <a:spcPct val="0"/>
              </a:spcBef>
            </a:pPr>
            <a:r>
              <a:rPr lang="en-US" sz="1792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¿Cómo? Agrupar rutas por fecha de creación  → calcular promedio de valoración, también opcional se puede comparar por tipo de deporte.</a:t>
            </a:r>
          </a:p>
          <a:p>
            <a:pPr marL="0" lvl="0" indent="0" algn="ctr">
              <a:lnSpc>
                <a:spcPts val="2509"/>
              </a:lnSpc>
              <a:spcBef>
                <a:spcPct val="0"/>
              </a:spcBef>
            </a:pPr>
            <a:endParaRPr lang="en-US" sz="1792" u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500865" y="2399156"/>
            <a:ext cx="5015307" cy="5698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86"/>
              </a:lnSpc>
              <a:spcBef>
                <a:spcPct val="0"/>
              </a:spcBef>
            </a:pPr>
            <a:r>
              <a:rPr lang="en-US" sz="18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1.-Análisis de distribución de usuarios por grupo etario y deporte más practicado según tendencias estacionales y variaciones anuales.</a:t>
            </a:r>
          </a:p>
          <a:p>
            <a:pPr algn="l">
              <a:lnSpc>
                <a:spcPts val="2286"/>
              </a:lnSpc>
              <a:spcBef>
                <a:spcPct val="0"/>
              </a:spcBef>
            </a:pPr>
            <a:endParaRPr lang="en-US" sz="1800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l">
              <a:lnSpc>
                <a:spcPts val="2286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¿Qué muestra? Frecuencia de actividades (rutas creadas y eventos realizados o participados) agrupadas por grupo etario , deporte y estación del año, comparadas anualmente.</a:t>
            </a:r>
          </a:p>
          <a:p>
            <a:pPr algn="l">
              <a:lnSpc>
                <a:spcPts val="2286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¿Por qué? Identifica los deportes más practicados por rango de edad, según la época del año, facilitando la planificación de eventos o campañas deportivas.</a:t>
            </a:r>
          </a:p>
          <a:p>
            <a:pPr algn="l">
              <a:lnSpc>
                <a:spcPts val="2286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¿Cómo? Unir rutas y eventos, calcular edad y grupo etario desde usuarios, derivar estación y año desde la fecha de actividad y agrupar por deporte y edad para obtener conteos comparativos.</a:t>
            </a:r>
          </a:p>
          <a:p>
            <a:pPr algn="l">
              <a:lnSpc>
                <a:spcPts val="2286"/>
              </a:lnSpc>
              <a:spcBef>
                <a:spcPct val="0"/>
              </a:spcBef>
            </a:pPr>
            <a:endParaRPr lang="en-US"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2313159" y="2370581"/>
            <a:ext cx="4982351" cy="6163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3.- Análisis trimestral de la participación y ocupación en eventos deportivos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  <a:endParaRPr lang="en-US" sz="1800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¿Qué muestra? La evolución de la participación en los eventos deportivos a lo largo del año, midiendo el promedio de asistentes, la ocupación de los cupos disponibles y la cantidad total de eventos realizados en cada trimestre.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¿Por qué? Permite identificar los períodos de mayor interés y compromiso de los usuarios, así como evaluar la efectividad de las convocatorias y la planificación de actividades deportivas.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¿Cómo? Se utilizan los registros de la colección Eventos, considerando datos de participación, capacidad máxima y fecha de realización para agruparlos por trimestre y analizar su comportamiento.</a:t>
            </a:r>
          </a:p>
          <a:p>
            <a:pPr algn="just">
              <a:lnSpc>
                <a:spcPts val="1627"/>
              </a:lnSpc>
              <a:spcBef>
                <a:spcPct val="0"/>
              </a:spcBef>
            </a:pPr>
            <a:endParaRPr lang="en-US"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C52FF">
                <a:alpha val="100000"/>
              </a:srgbClr>
            </a:gs>
            <a:gs pos="100000">
              <a:srgbClr val="5CE1E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98591" y="883224"/>
            <a:ext cx="16160709" cy="1025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92"/>
              </a:lnSpc>
            </a:pPr>
            <a:r>
              <a:rPr lang="en-US" sz="7200" b="1" spc="-187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TECNOLOGÍAS UTILIZADAS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614524"/>
            <a:ext cx="3518699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React Native</a:t>
            </a:r>
            <a:r>
              <a:rPr lang="en-US" sz="21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Expo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JavaScript y TypeScript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NativeWind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733178"/>
            <a:ext cx="2144363" cy="3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58"/>
              </a:lnSpc>
              <a:spcBef>
                <a:spcPct val="0"/>
              </a:spcBef>
            </a:pPr>
            <a:r>
              <a:rPr lang="en-US" sz="2987" b="1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Frontend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3096978"/>
            <a:ext cx="2452203" cy="167695"/>
            <a:chOff x="0" y="0"/>
            <a:chExt cx="908049" cy="620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08049" cy="62097"/>
            </a:xfrm>
            <a:custGeom>
              <a:avLst/>
              <a:gdLst/>
              <a:ahLst/>
              <a:cxnLst/>
              <a:rect l="l" t="t" r="r" b="b"/>
              <a:pathLst>
                <a:path w="908049" h="62097">
                  <a:moveTo>
                    <a:pt x="0" y="0"/>
                  </a:moveTo>
                  <a:lnTo>
                    <a:pt x="908049" y="0"/>
                  </a:lnTo>
                  <a:lnTo>
                    <a:pt x="908049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908049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373777" y="2733178"/>
            <a:ext cx="2144363" cy="3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58"/>
              </a:lnSpc>
              <a:spcBef>
                <a:spcPct val="0"/>
              </a:spcBef>
            </a:pPr>
            <a:r>
              <a:rPr lang="en-US" sz="2987" b="1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Backend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5373777" y="3096978"/>
            <a:ext cx="2452203" cy="167695"/>
            <a:chOff x="0" y="0"/>
            <a:chExt cx="908049" cy="6209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08049" cy="62097"/>
            </a:xfrm>
            <a:custGeom>
              <a:avLst/>
              <a:gdLst/>
              <a:ahLst/>
              <a:cxnLst/>
              <a:rect l="l" t="t" r="r" b="b"/>
              <a:pathLst>
                <a:path w="908049" h="62097">
                  <a:moveTo>
                    <a:pt x="0" y="0"/>
                  </a:moveTo>
                  <a:lnTo>
                    <a:pt x="908049" y="0"/>
                  </a:lnTo>
                  <a:lnTo>
                    <a:pt x="908049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908049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764626" y="2733178"/>
            <a:ext cx="2226661" cy="3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58"/>
              </a:lnSpc>
              <a:spcBef>
                <a:spcPct val="0"/>
              </a:spcBef>
            </a:pPr>
            <a:r>
              <a:rPr lang="en-US" sz="2987" b="1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Base De Datos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764626" y="3096978"/>
            <a:ext cx="2452203" cy="167695"/>
            <a:chOff x="0" y="0"/>
            <a:chExt cx="908049" cy="6209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908049" cy="62097"/>
            </a:xfrm>
            <a:custGeom>
              <a:avLst/>
              <a:gdLst/>
              <a:ahLst/>
              <a:cxnLst/>
              <a:rect l="l" t="t" r="r" b="b"/>
              <a:pathLst>
                <a:path w="908049" h="62097">
                  <a:moveTo>
                    <a:pt x="0" y="0"/>
                  </a:moveTo>
                  <a:lnTo>
                    <a:pt x="908049" y="0"/>
                  </a:lnTo>
                  <a:lnTo>
                    <a:pt x="908049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908049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4385084" y="2401182"/>
            <a:ext cx="2452203" cy="69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58"/>
              </a:lnSpc>
              <a:spcBef>
                <a:spcPct val="0"/>
              </a:spcBef>
            </a:pPr>
            <a:r>
              <a:rPr lang="en-US" sz="2987" b="1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Autenticación y Seguridad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4385084" y="3096978"/>
            <a:ext cx="2452203" cy="167695"/>
            <a:chOff x="0" y="0"/>
            <a:chExt cx="908049" cy="6209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08049" cy="62097"/>
            </a:xfrm>
            <a:custGeom>
              <a:avLst/>
              <a:gdLst/>
              <a:ahLst/>
              <a:cxnLst/>
              <a:rect l="l" t="t" r="r" b="b"/>
              <a:pathLst>
                <a:path w="908049" h="62097">
                  <a:moveTo>
                    <a:pt x="0" y="0"/>
                  </a:moveTo>
                  <a:lnTo>
                    <a:pt x="908049" y="0"/>
                  </a:lnTo>
                  <a:lnTo>
                    <a:pt x="908049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908049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028700" y="6650689"/>
            <a:ext cx="2144363" cy="36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58"/>
              </a:lnSpc>
              <a:spcBef>
                <a:spcPct val="0"/>
              </a:spcBef>
            </a:pPr>
            <a:r>
              <a:rPr lang="en-US" sz="2987" b="1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Despliegue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028700" y="7014489"/>
            <a:ext cx="2452203" cy="167695"/>
            <a:chOff x="0" y="0"/>
            <a:chExt cx="908049" cy="6209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908049" cy="62097"/>
            </a:xfrm>
            <a:custGeom>
              <a:avLst/>
              <a:gdLst/>
              <a:ahLst/>
              <a:cxnLst/>
              <a:rect l="l" t="t" r="r" b="b"/>
              <a:pathLst>
                <a:path w="908049" h="62097">
                  <a:moveTo>
                    <a:pt x="0" y="0"/>
                  </a:moveTo>
                  <a:lnTo>
                    <a:pt x="908049" y="0"/>
                  </a:lnTo>
                  <a:lnTo>
                    <a:pt x="908049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28575"/>
              <a:ext cx="908049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5373777" y="6342099"/>
            <a:ext cx="2452203" cy="69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58"/>
              </a:lnSpc>
              <a:spcBef>
                <a:spcPct val="0"/>
              </a:spcBef>
            </a:pPr>
            <a:r>
              <a:rPr lang="en-US" sz="2987" b="1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Geolocalización y mapas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5373777" y="7014489"/>
            <a:ext cx="2452203" cy="167695"/>
            <a:chOff x="0" y="0"/>
            <a:chExt cx="908049" cy="62097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908049" cy="62097"/>
            </a:xfrm>
            <a:custGeom>
              <a:avLst/>
              <a:gdLst/>
              <a:ahLst/>
              <a:cxnLst/>
              <a:rect l="l" t="t" r="r" b="b"/>
              <a:pathLst>
                <a:path w="908049" h="62097">
                  <a:moveTo>
                    <a:pt x="0" y="0"/>
                  </a:moveTo>
                  <a:lnTo>
                    <a:pt x="908049" y="0"/>
                  </a:lnTo>
                  <a:lnTo>
                    <a:pt x="908049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28575"/>
              <a:ext cx="908049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9764626" y="6343776"/>
            <a:ext cx="2144363" cy="69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58"/>
              </a:lnSpc>
              <a:spcBef>
                <a:spcPct val="0"/>
              </a:spcBef>
            </a:pPr>
            <a:r>
              <a:rPr lang="en-US" sz="2987" b="1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Analítica y visualización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9764626" y="7014489"/>
            <a:ext cx="2452203" cy="167695"/>
            <a:chOff x="0" y="0"/>
            <a:chExt cx="908049" cy="6209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908049" cy="62097"/>
            </a:xfrm>
            <a:custGeom>
              <a:avLst/>
              <a:gdLst/>
              <a:ahLst/>
              <a:cxnLst/>
              <a:rect l="l" t="t" r="r" b="b"/>
              <a:pathLst>
                <a:path w="908049" h="62097">
                  <a:moveTo>
                    <a:pt x="0" y="0"/>
                  </a:moveTo>
                  <a:lnTo>
                    <a:pt x="908049" y="0"/>
                  </a:lnTo>
                  <a:lnTo>
                    <a:pt x="908049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28575"/>
              <a:ext cx="908049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5373777" y="3614524"/>
            <a:ext cx="3230659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Node.js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Express.js</a:t>
            </a:r>
          </a:p>
          <a:p>
            <a:pPr algn="l">
              <a:lnSpc>
                <a:spcPts val="3079"/>
              </a:lnSpc>
            </a:pPr>
            <a:endParaRPr lang="en-US" sz="2199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9764626" y="3614524"/>
            <a:ext cx="3230659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MongoDB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4157335" y="3447201"/>
            <a:ext cx="3230659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Autenticación con Firebase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852468" y="7534609"/>
            <a:ext cx="3230659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Contenedores, virtualización y despliegue web 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5373777" y="7534609"/>
            <a:ext cx="3230659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API REST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SDKs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764626" y="7534609"/>
            <a:ext cx="3230659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React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Recharts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7AD">
                <a:alpha val="100000"/>
              </a:srgbClr>
            </a:gs>
            <a:gs pos="100000">
              <a:srgbClr val="FFA9F9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594178" y="2786364"/>
            <a:ext cx="3029752" cy="3029752"/>
          </a:xfrm>
          <a:custGeom>
            <a:avLst/>
            <a:gdLst/>
            <a:ahLst/>
            <a:cxnLst/>
            <a:rect l="l" t="t" r="r" b="b"/>
            <a:pathLst>
              <a:path w="3029752" h="3029752">
                <a:moveTo>
                  <a:pt x="0" y="0"/>
                </a:moveTo>
                <a:lnTo>
                  <a:pt x="3029753" y="0"/>
                </a:lnTo>
                <a:lnTo>
                  <a:pt x="3029753" y="3029752"/>
                </a:lnTo>
                <a:lnTo>
                  <a:pt x="0" y="30297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3" name="Freeform 3"/>
          <p:cNvSpPr/>
          <p:nvPr/>
        </p:nvSpPr>
        <p:spPr>
          <a:xfrm>
            <a:off x="3334455" y="2786364"/>
            <a:ext cx="2234786" cy="3029752"/>
          </a:xfrm>
          <a:custGeom>
            <a:avLst/>
            <a:gdLst/>
            <a:ahLst/>
            <a:cxnLst/>
            <a:rect l="l" t="t" r="r" b="b"/>
            <a:pathLst>
              <a:path w="2234786" h="3029752">
                <a:moveTo>
                  <a:pt x="0" y="0"/>
                </a:moveTo>
                <a:lnTo>
                  <a:pt x="2234786" y="0"/>
                </a:lnTo>
                <a:lnTo>
                  <a:pt x="2234786" y="3029752"/>
                </a:lnTo>
                <a:lnTo>
                  <a:pt x="0" y="30297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424" b="-9286"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4" name="Freeform 4"/>
          <p:cNvSpPr/>
          <p:nvPr/>
        </p:nvSpPr>
        <p:spPr>
          <a:xfrm>
            <a:off x="12462878" y="2786364"/>
            <a:ext cx="2317512" cy="3072907"/>
          </a:xfrm>
          <a:custGeom>
            <a:avLst/>
            <a:gdLst/>
            <a:ahLst/>
            <a:cxnLst/>
            <a:rect l="l" t="t" r="r" b="b"/>
            <a:pathLst>
              <a:path w="2317512" h="3072907">
                <a:moveTo>
                  <a:pt x="0" y="0"/>
                </a:moveTo>
                <a:lnTo>
                  <a:pt x="2317513" y="0"/>
                </a:lnTo>
                <a:lnTo>
                  <a:pt x="2317513" y="3072907"/>
                </a:lnTo>
                <a:lnTo>
                  <a:pt x="0" y="30729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13197"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5" name="Freeform 5"/>
          <p:cNvSpPr/>
          <p:nvPr/>
        </p:nvSpPr>
        <p:spPr>
          <a:xfrm>
            <a:off x="-374009" y="7816801"/>
            <a:ext cx="2534897" cy="2812646"/>
          </a:xfrm>
          <a:custGeom>
            <a:avLst/>
            <a:gdLst/>
            <a:ahLst/>
            <a:cxnLst/>
            <a:rect l="l" t="t" r="r" b="b"/>
            <a:pathLst>
              <a:path w="2534897" h="2812646">
                <a:moveTo>
                  <a:pt x="0" y="0"/>
                </a:moveTo>
                <a:lnTo>
                  <a:pt x="2534898" y="0"/>
                </a:lnTo>
                <a:lnTo>
                  <a:pt x="2534898" y="2812646"/>
                </a:lnTo>
                <a:lnTo>
                  <a:pt x="0" y="28126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6" name="TextBox 6"/>
          <p:cNvSpPr txBox="1"/>
          <p:nvPr/>
        </p:nvSpPr>
        <p:spPr>
          <a:xfrm>
            <a:off x="2160889" y="2096087"/>
            <a:ext cx="4279949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Cindy Beyer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025682" y="2096087"/>
            <a:ext cx="4279949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Erwin Gónzalez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686612"/>
            <a:ext cx="16160709" cy="1025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92"/>
              </a:lnSpc>
            </a:pPr>
            <a:r>
              <a:rPr lang="en-US" sz="7200" b="1" spc="-187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INTEGRANTES DEL PROYECTO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81660" y="2096087"/>
            <a:ext cx="4279949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Bárbara Riffo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39238" y="4652327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2658385" y="5938226"/>
            <a:ext cx="3257367" cy="2810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8"/>
              </a:lnSpc>
            </a:pPr>
            <a:r>
              <a:rPr lang="en-US" sz="227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Cargo:  Product Owner</a:t>
            </a:r>
          </a:p>
          <a:p>
            <a:pPr algn="ctr">
              <a:lnSpc>
                <a:spcPts val="3188"/>
              </a:lnSpc>
            </a:pPr>
            <a:r>
              <a:rPr lang="en-US" sz="227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Funciones desempeñadas: Full Stack, realizar pruebas QA, encargada de programar en backend y frontend.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161121" y="5938226"/>
            <a:ext cx="4009072" cy="2325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Cargo: Developer </a:t>
            </a:r>
          </a:p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Funciones  </a:t>
            </a:r>
          </a:p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desempeñadas: Full Stack, realizar pruebas QA, encargado de programar en backend y frontend.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803945" y="5938226"/>
            <a:ext cx="4009072" cy="2325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Cargo: Scrum Master </a:t>
            </a:r>
          </a:p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Funciones</a:t>
            </a:r>
          </a:p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desempeñadas: Full Stack, realizar Pruebas QA, encargada de realizar backend y frontend. </a:t>
            </a:r>
          </a:p>
        </p:txBody>
      </p:sp>
      <p:sp>
        <p:nvSpPr>
          <p:cNvPr id="14" name="Freeform 14"/>
          <p:cNvSpPr/>
          <p:nvPr/>
        </p:nvSpPr>
        <p:spPr>
          <a:xfrm rot="-10800000">
            <a:off x="15937637" y="-345517"/>
            <a:ext cx="2695816" cy="2991197"/>
          </a:xfrm>
          <a:custGeom>
            <a:avLst/>
            <a:gdLst/>
            <a:ahLst/>
            <a:cxnLst/>
            <a:rect l="l" t="t" r="r" b="b"/>
            <a:pathLst>
              <a:path w="2695816" h="2991197">
                <a:moveTo>
                  <a:pt x="0" y="0"/>
                </a:moveTo>
                <a:lnTo>
                  <a:pt x="2695816" y="0"/>
                </a:lnTo>
                <a:lnTo>
                  <a:pt x="2695816" y="2991197"/>
                </a:lnTo>
                <a:lnTo>
                  <a:pt x="0" y="2991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grpSp>
        <p:nvGrpSpPr>
          <p:cNvPr id="15" name="Group 15"/>
          <p:cNvGrpSpPr/>
          <p:nvPr/>
        </p:nvGrpSpPr>
        <p:grpSpPr>
          <a:xfrm rot="-5400000">
            <a:off x="-2427731" y="3886851"/>
            <a:ext cx="5605872" cy="163991"/>
            <a:chOff x="0" y="0"/>
            <a:chExt cx="1476444" cy="4319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76444" cy="43191"/>
            </a:xfrm>
            <a:custGeom>
              <a:avLst/>
              <a:gdLst/>
              <a:ahLst/>
              <a:cxnLst/>
              <a:rect l="l" t="t" r="r" b="b"/>
              <a:pathLst>
                <a:path w="1476444" h="43191">
                  <a:moveTo>
                    <a:pt x="0" y="0"/>
                  </a:moveTo>
                  <a:lnTo>
                    <a:pt x="1476444" y="0"/>
                  </a:lnTo>
                  <a:lnTo>
                    <a:pt x="1476444" y="43191"/>
                  </a:lnTo>
                  <a:lnTo>
                    <a:pt x="0" y="4319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476444" cy="717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 rot="-10800000">
            <a:off x="4921180" y="9856605"/>
            <a:ext cx="8887301" cy="194126"/>
            <a:chOff x="0" y="0"/>
            <a:chExt cx="2340688" cy="5112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340689" cy="51128"/>
            </a:xfrm>
            <a:custGeom>
              <a:avLst/>
              <a:gdLst/>
              <a:ahLst/>
              <a:cxnLst/>
              <a:rect l="l" t="t" r="r" b="b"/>
              <a:pathLst>
                <a:path w="2340689" h="51128">
                  <a:moveTo>
                    <a:pt x="0" y="0"/>
                  </a:moveTo>
                  <a:lnTo>
                    <a:pt x="2340689" y="0"/>
                  </a:lnTo>
                  <a:lnTo>
                    <a:pt x="2340689" y="51128"/>
                  </a:lnTo>
                  <a:lnTo>
                    <a:pt x="0" y="51128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2340688" cy="797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C52FF">
                <a:alpha val="100000"/>
              </a:srgbClr>
            </a:gs>
            <a:gs pos="100000">
              <a:srgbClr val="5CE1E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37872" y="1807330"/>
            <a:ext cx="7531066" cy="753106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73338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733382"/>
                  </a:lnTo>
                  <a:cubicBezTo>
                    <a:pt x="43699" y="733382"/>
                    <a:pt x="79418" y="768721"/>
                    <a:pt x="79418" y="812800"/>
                  </a:cubicBezTo>
                  <a:lnTo>
                    <a:pt x="733382" y="812800"/>
                  </a:lnTo>
                  <a:cubicBezTo>
                    <a:pt x="733382" y="769101"/>
                    <a:pt x="768721" y="733382"/>
                    <a:pt x="812800" y="733382"/>
                  </a:cubicBezTo>
                  <a:lnTo>
                    <a:pt x="812800" y="79418"/>
                  </a:lnTo>
                  <a:cubicBezTo>
                    <a:pt x="769101" y="79418"/>
                    <a:pt x="733382" y="44079"/>
                    <a:pt x="733382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419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38100" y="9525"/>
              <a:ext cx="7366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2218157"/>
            <a:ext cx="6693030" cy="7042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39"/>
              </a:lnSpc>
            </a:pPr>
            <a:r>
              <a:rPr lang="en-US" sz="2099">
                <a:solidFill>
                  <a:srgbClr val="E2A9F1"/>
                </a:solidFill>
                <a:latin typeface="Open Sans"/>
                <a:ea typeface="Open Sans"/>
                <a:cs typeface="Open Sans"/>
                <a:sym typeface="Open Sans"/>
              </a:rPr>
              <a:t>    </a:t>
            </a:r>
            <a:r>
              <a:rPr lang="en-US" sz="2099" b="1">
                <a:solidFill>
                  <a:srgbClr val="E2A9F1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  </a:t>
            </a:r>
            <a:r>
              <a:rPr lang="en-US" sz="2099" b="1">
                <a:solidFill>
                  <a:srgbClr val="CB6C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Reestructuración del proyecto:</a:t>
            </a:r>
          </a:p>
          <a:p>
            <a:pPr marL="0" lvl="0" indent="0" algn="just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231D18"/>
                </a:solidFill>
                <a:latin typeface="Open Sans"/>
                <a:ea typeface="Open Sans"/>
                <a:cs typeface="Open Sans"/>
                <a:sym typeface="Open Sans"/>
              </a:rPr>
              <a:t>Al inicio, los proyectos estaban distribuidos en tres repositorios separados, lo que no cumplía con el formato solicitado. Se migraron al repositorio principal y se unificó la estructura, lo que permitió centralizar el desarrollo y facilitar su revisión.</a:t>
            </a:r>
          </a:p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 b="1" u="none" strike="noStrike">
                <a:solidFill>
                  <a:srgbClr val="CB6C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Ajuste del modelo de datos: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sz="2099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Durante el desarrollo, identificamos inconsistencias y la necesidad de modificar el modelo de datos para adaptarlo a nuevas funcionalidades, como la valoración de rutas y las notificaciones push.</a:t>
            </a:r>
          </a:p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 b="1" u="none" strike="noStrike">
                <a:solidFill>
                  <a:srgbClr val="CB6C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Cambio en herramientas y despliegue: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sz="2099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Inicialmente, se planificó desplegar la API en Vercel; sin embargo, surgieron errores debido a los nombres de carpetas y rutas con caracteres especiales. Por esta razón, se migró el despliegue a Render, asegurando un funcionamiento estable.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endParaRPr lang="en-US" sz="2099" u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2939"/>
              </a:lnSpc>
              <a:spcBef>
                <a:spcPct val="0"/>
              </a:spcBef>
            </a:pPr>
            <a:endParaRPr lang="en-US" sz="2099" u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78298" y="581020"/>
            <a:ext cx="15065225" cy="952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0"/>
              </a:lnSpc>
            </a:pPr>
            <a:r>
              <a:rPr lang="en-US" sz="6667" b="1" spc="-173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RESULTADOS OBTENIDOS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094006" y="1727234"/>
            <a:ext cx="7531066" cy="753106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73338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733382"/>
                  </a:lnTo>
                  <a:cubicBezTo>
                    <a:pt x="43699" y="733382"/>
                    <a:pt x="79418" y="768721"/>
                    <a:pt x="79418" y="812800"/>
                  </a:cubicBezTo>
                  <a:lnTo>
                    <a:pt x="733382" y="812800"/>
                  </a:lnTo>
                  <a:cubicBezTo>
                    <a:pt x="733382" y="769101"/>
                    <a:pt x="768721" y="733382"/>
                    <a:pt x="812800" y="733382"/>
                  </a:cubicBezTo>
                  <a:lnTo>
                    <a:pt x="812800" y="79418"/>
                  </a:lnTo>
                  <a:cubicBezTo>
                    <a:pt x="769101" y="79418"/>
                    <a:pt x="733382" y="44079"/>
                    <a:pt x="733382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419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38100" y="9525"/>
              <a:ext cx="7366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459777" y="2032420"/>
            <a:ext cx="6799523" cy="7042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CB6C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Curva de aprendizaje mayor a la esperada:</a:t>
            </a:r>
          </a:p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El uso de tecnologías nuevas como React Native, expo, Api Google Maps y MongoDB con formato GeoJson para georeferencias, implicó más tiempo de aprendizaje y pruebas, lo que afectó los plazos iniciales , teniendo que ajustar el cronograma.</a:t>
            </a:r>
          </a:p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CB6C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Replanificación y ajuste de tareas:</a:t>
            </a:r>
          </a:p>
          <a:p>
            <a:pPr algn="just">
              <a:lnSpc>
                <a:spcPts val="2940"/>
              </a:lnSpc>
              <a:spcBef>
                <a:spcPct val="0"/>
              </a:spcBef>
            </a:pPr>
            <a:r>
              <a:rPr lang="en-US" sz="2100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Ante los desafíos técnicos y la falta de tiempo, se modificaron y priorizaron tareas para enfocarse en las actividades más viables y necesarias. Esto permitió mantener el avance del proyecto y asegurar la entrega de las funcionalidades principales.</a:t>
            </a:r>
          </a:p>
          <a:p>
            <a:pPr algn="just">
              <a:lnSpc>
                <a:spcPts val="2940"/>
              </a:lnSpc>
              <a:spcBef>
                <a:spcPct val="0"/>
              </a:spcBef>
            </a:pPr>
            <a:r>
              <a:rPr lang="en-US" sz="2100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    </a:t>
            </a:r>
            <a:r>
              <a:rPr lang="en-US" sz="2100" b="1" u="none" strike="noStrike">
                <a:solidFill>
                  <a:srgbClr val="CB6C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Fortalecimiento del trabajo colaborativo:</a:t>
            </a:r>
          </a:p>
          <a:p>
            <a:pPr algn="just">
              <a:lnSpc>
                <a:spcPts val="2940"/>
              </a:lnSpc>
              <a:spcBef>
                <a:spcPct val="0"/>
              </a:spcBef>
            </a:pPr>
            <a:r>
              <a:rPr lang="en-US" sz="2100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Las diferencias de tiempos y formas de trabajo dificultaron la coordinación, pero estas mismas condiciones hicieron necesario ajustar la comunicación y la organización, permitiendo avanzar de manera más efectiva y sacar el proyecto adelante.</a:t>
            </a:r>
          </a:p>
          <a:p>
            <a:pPr marL="0" lvl="0" indent="0" algn="just">
              <a:lnSpc>
                <a:spcPts val="2940"/>
              </a:lnSpc>
              <a:spcBef>
                <a:spcPct val="0"/>
              </a:spcBef>
            </a:pPr>
            <a:endParaRPr lang="en-US" sz="2100" u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C52FF">
                <a:alpha val="100000"/>
              </a:srgbClr>
            </a:gs>
            <a:gs pos="100000">
              <a:srgbClr val="5CE1E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267101" y="6833486"/>
            <a:ext cx="8389566" cy="757046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5510" y="-2505036"/>
            <a:ext cx="8389566" cy="757046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381964" y="683294"/>
            <a:ext cx="17913118" cy="920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03"/>
              </a:lnSpc>
            </a:pPr>
            <a:r>
              <a:rPr lang="en-US" sz="6399" b="1" spc="-166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Obstáculos presentados </a:t>
            </a:r>
          </a:p>
        </p:txBody>
      </p:sp>
      <p:sp>
        <p:nvSpPr>
          <p:cNvPr id="5" name="Freeform 5"/>
          <p:cNvSpPr/>
          <p:nvPr/>
        </p:nvSpPr>
        <p:spPr>
          <a:xfrm>
            <a:off x="6230344" y="1604171"/>
            <a:ext cx="4621384" cy="3223416"/>
          </a:xfrm>
          <a:custGeom>
            <a:avLst/>
            <a:gdLst/>
            <a:ahLst/>
            <a:cxnLst/>
            <a:rect l="l" t="t" r="r" b="b"/>
            <a:pathLst>
              <a:path w="4621384" h="3223416">
                <a:moveTo>
                  <a:pt x="0" y="0"/>
                </a:moveTo>
                <a:lnTo>
                  <a:pt x="4621385" y="0"/>
                </a:lnTo>
                <a:lnTo>
                  <a:pt x="4621385" y="3223416"/>
                </a:lnTo>
                <a:lnTo>
                  <a:pt x="0" y="32234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s-419"/>
          </a:p>
        </p:txBody>
      </p:sp>
      <p:sp>
        <p:nvSpPr>
          <p:cNvPr id="6" name="TextBox 6"/>
          <p:cNvSpPr txBox="1"/>
          <p:nvPr/>
        </p:nvSpPr>
        <p:spPr>
          <a:xfrm>
            <a:off x="6891577" y="2854445"/>
            <a:ext cx="3298920" cy="713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8"/>
              </a:lnSpc>
              <a:spcBef>
                <a:spcPct val="0"/>
              </a:spcBef>
            </a:pPr>
            <a:r>
              <a:rPr lang="en-US" sz="225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Falta de experiencia inicial en las tecnologías.</a:t>
            </a:r>
          </a:p>
        </p:txBody>
      </p:sp>
      <p:sp>
        <p:nvSpPr>
          <p:cNvPr id="7" name="Freeform 7"/>
          <p:cNvSpPr/>
          <p:nvPr/>
        </p:nvSpPr>
        <p:spPr>
          <a:xfrm>
            <a:off x="3381964" y="4309200"/>
            <a:ext cx="4621384" cy="3223416"/>
          </a:xfrm>
          <a:custGeom>
            <a:avLst/>
            <a:gdLst/>
            <a:ahLst/>
            <a:cxnLst/>
            <a:rect l="l" t="t" r="r" b="b"/>
            <a:pathLst>
              <a:path w="4621384" h="3223416">
                <a:moveTo>
                  <a:pt x="0" y="0"/>
                </a:moveTo>
                <a:lnTo>
                  <a:pt x="4621385" y="0"/>
                </a:lnTo>
                <a:lnTo>
                  <a:pt x="4621385" y="3223416"/>
                </a:lnTo>
                <a:lnTo>
                  <a:pt x="0" y="32234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s-419"/>
          </a:p>
        </p:txBody>
      </p:sp>
      <p:sp>
        <p:nvSpPr>
          <p:cNvPr id="8" name="TextBox 8"/>
          <p:cNvSpPr txBox="1"/>
          <p:nvPr/>
        </p:nvSpPr>
        <p:spPr>
          <a:xfrm>
            <a:off x="3773591" y="5233723"/>
            <a:ext cx="3509613" cy="118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Estructura inici</a:t>
            </a:r>
            <a:r>
              <a:rPr lang="en-US" sz="2300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al incorrecta en el formato de carpetas del proyecto.</a:t>
            </a:r>
          </a:p>
        </p:txBody>
      </p:sp>
      <p:sp>
        <p:nvSpPr>
          <p:cNvPr id="9" name="Freeform 9"/>
          <p:cNvSpPr/>
          <p:nvPr/>
        </p:nvSpPr>
        <p:spPr>
          <a:xfrm>
            <a:off x="228106" y="6923079"/>
            <a:ext cx="4621384" cy="3223416"/>
          </a:xfrm>
          <a:custGeom>
            <a:avLst/>
            <a:gdLst/>
            <a:ahLst/>
            <a:cxnLst/>
            <a:rect l="l" t="t" r="r" b="b"/>
            <a:pathLst>
              <a:path w="4621384" h="3223416">
                <a:moveTo>
                  <a:pt x="0" y="0"/>
                </a:moveTo>
                <a:lnTo>
                  <a:pt x="4621384" y="0"/>
                </a:lnTo>
                <a:lnTo>
                  <a:pt x="4621384" y="3223416"/>
                </a:lnTo>
                <a:lnTo>
                  <a:pt x="0" y="322341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s-419"/>
          </a:p>
        </p:txBody>
      </p:sp>
      <p:sp>
        <p:nvSpPr>
          <p:cNvPr id="10" name="TextBox 10"/>
          <p:cNvSpPr txBox="1"/>
          <p:nvPr/>
        </p:nvSpPr>
        <p:spPr>
          <a:xfrm>
            <a:off x="596759" y="7864200"/>
            <a:ext cx="3582794" cy="1808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21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Situaciones en las que todo parecía perdido y pensamos que no podríamos continuar con el proyecto.</a:t>
            </a:r>
          </a:p>
        </p:txBody>
      </p:sp>
      <p:sp>
        <p:nvSpPr>
          <p:cNvPr id="11" name="Freeform 11"/>
          <p:cNvSpPr/>
          <p:nvPr/>
        </p:nvSpPr>
        <p:spPr>
          <a:xfrm>
            <a:off x="693396" y="1398606"/>
            <a:ext cx="4254750" cy="2967688"/>
          </a:xfrm>
          <a:custGeom>
            <a:avLst/>
            <a:gdLst/>
            <a:ahLst/>
            <a:cxnLst/>
            <a:rect l="l" t="t" r="r" b="b"/>
            <a:pathLst>
              <a:path w="4254750" h="2967688">
                <a:moveTo>
                  <a:pt x="0" y="0"/>
                </a:moveTo>
                <a:lnTo>
                  <a:pt x="4254750" y="0"/>
                </a:lnTo>
                <a:lnTo>
                  <a:pt x="4254750" y="2967688"/>
                </a:lnTo>
                <a:lnTo>
                  <a:pt x="0" y="296768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s-419"/>
          </a:p>
        </p:txBody>
      </p:sp>
      <p:sp>
        <p:nvSpPr>
          <p:cNvPr id="12" name="TextBox 12"/>
          <p:cNvSpPr txBox="1"/>
          <p:nvPr/>
        </p:nvSpPr>
        <p:spPr>
          <a:xfrm>
            <a:off x="1218207" y="2881847"/>
            <a:ext cx="3205127" cy="722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21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Diferencias de opinión dentro del equipo.</a:t>
            </a:r>
          </a:p>
        </p:txBody>
      </p:sp>
      <p:sp>
        <p:nvSpPr>
          <p:cNvPr id="13" name="Freeform 13"/>
          <p:cNvSpPr/>
          <p:nvPr/>
        </p:nvSpPr>
        <p:spPr>
          <a:xfrm>
            <a:off x="7552809" y="6142086"/>
            <a:ext cx="5061601" cy="3530467"/>
          </a:xfrm>
          <a:custGeom>
            <a:avLst/>
            <a:gdLst/>
            <a:ahLst/>
            <a:cxnLst/>
            <a:rect l="l" t="t" r="r" b="b"/>
            <a:pathLst>
              <a:path w="5061601" h="3530467">
                <a:moveTo>
                  <a:pt x="0" y="0"/>
                </a:moveTo>
                <a:lnTo>
                  <a:pt x="5061602" y="0"/>
                </a:lnTo>
                <a:lnTo>
                  <a:pt x="5061602" y="3530467"/>
                </a:lnTo>
                <a:lnTo>
                  <a:pt x="0" y="353046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s-419"/>
          </a:p>
        </p:txBody>
      </p:sp>
      <p:sp>
        <p:nvSpPr>
          <p:cNvPr id="14" name="TextBox 14"/>
          <p:cNvSpPr txBox="1"/>
          <p:nvPr/>
        </p:nvSpPr>
        <p:spPr>
          <a:xfrm>
            <a:off x="8110999" y="7087037"/>
            <a:ext cx="3945222" cy="2170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21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Dificultad para equilibrar la vida personal y el desarrollo del proyecto, lo que complicaba coordinar reuniones y avances grupales </a:t>
            </a:r>
          </a:p>
        </p:txBody>
      </p:sp>
      <p:sp>
        <p:nvSpPr>
          <p:cNvPr id="15" name="Freeform 15"/>
          <p:cNvSpPr/>
          <p:nvPr/>
        </p:nvSpPr>
        <p:spPr>
          <a:xfrm>
            <a:off x="11692348" y="1604171"/>
            <a:ext cx="5085756" cy="3547315"/>
          </a:xfrm>
          <a:custGeom>
            <a:avLst/>
            <a:gdLst/>
            <a:ahLst/>
            <a:cxnLst/>
            <a:rect l="l" t="t" r="r" b="b"/>
            <a:pathLst>
              <a:path w="5085756" h="3547315">
                <a:moveTo>
                  <a:pt x="0" y="0"/>
                </a:moveTo>
                <a:lnTo>
                  <a:pt x="5085756" y="0"/>
                </a:lnTo>
                <a:lnTo>
                  <a:pt x="5085756" y="3547315"/>
                </a:lnTo>
                <a:lnTo>
                  <a:pt x="0" y="354731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s-419"/>
          </a:p>
        </p:txBody>
      </p:sp>
      <p:sp>
        <p:nvSpPr>
          <p:cNvPr id="16" name="Freeform 16"/>
          <p:cNvSpPr/>
          <p:nvPr/>
        </p:nvSpPr>
        <p:spPr>
          <a:xfrm>
            <a:off x="13271636" y="5671974"/>
            <a:ext cx="4621384" cy="3223416"/>
          </a:xfrm>
          <a:custGeom>
            <a:avLst/>
            <a:gdLst/>
            <a:ahLst/>
            <a:cxnLst/>
            <a:rect l="l" t="t" r="r" b="b"/>
            <a:pathLst>
              <a:path w="4621384" h="3223416">
                <a:moveTo>
                  <a:pt x="0" y="0"/>
                </a:moveTo>
                <a:lnTo>
                  <a:pt x="4621384" y="0"/>
                </a:lnTo>
                <a:lnTo>
                  <a:pt x="4621384" y="3223415"/>
                </a:lnTo>
                <a:lnTo>
                  <a:pt x="0" y="3223415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s-419"/>
          </a:p>
        </p:txBody>
      </p:sp>
      <p:sp>
        <p:nvSpPr>
          <p:cNvPr id="17" name="TextBox 17"/>
          <p:cNvSpPr txBox="1"/>
          <p:nvPr/>
        </p:nvSpPr>
        <p:spPr>
          <a:xfrm>
            <a:off x="12469809" y="2705185"/>
            <a:ext cx="3694831" cy="1799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8"/>
              </a:lnSpc>
              <a:spcBef>
                <a:spcPct val="0"/>
              </a:spcBef>
            </a:pPr>
            <a:r>
              <a:rPr lang="en-US" sz="225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Falta de información y conocimientos técnicos al inicio del proyecto; solo teníamos la idea, sin saber cómo desarrollarla.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764424" y="6912905"/>
            <a:ext cx="3344481" cy="1084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21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Problemas de despliegue de la API en Vercel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9D957">
                <a:alpha val="100000"/>
              </a:srgbClr>
            </a:gs>
            <a:gs pos="100000">
              <a:srgbClr val="C9E265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58578" y="3687255"/>
            <a:ext cx="12965683" cy="2919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088"/>
              </a:lnSpc>
            </a:pPr>
            <a:r>
              <a:rPr lang="en-US" sz="12458" b="1" spc="398">
                <a:solidFill>
                  <a:srgbClr val="231D18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¡MUCHÍSIMAS GRACIAS!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341064" y="991217"/>
            <a:ext cx="5605872" cy="235776"/>
            <a:chOff x="0" y="0"/>
            <a:chExt cx="1476444" cy="620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76444" cy="62097"/>
            </a:xfrm>
            <a:custGeom>
              <a:avLst/>
              <a:gdLst/>
              <a:ahLst/>
              <a:cxnLst/>
              <a:rect l="l" t="t" r="r" b="b"/>
              <a:pathLst>
                <a:path w="1476444" h="62097">
                  <a:moveTo>
                    <a:pt x="0" y="0"/>
                  </a:moveTo>
                  <a:lnTo>
                    <a:pt x="1476444" y="0"/>
                  </a:lnTo>
                  <a:lnTo>
                    <a:pt x="1476444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476444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36083" y="721474"/>
            <a:ext cx="3598580" cy="4114800"/>
            <a:chOff x="0" y="0"/>
            <a:chExt cx="4798106" cy="5486400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359656"/>
              <a:ext cx="4798106" cy="314368"/>
              <a:chOff x="0" y="0"/>
              <a:chExt cx="947774" cy="62097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947774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47774" h="62097">
                    <a:moveTo>
                      <a:pt x="0" y="0"/>
                    </a:moveTo>
                    <a:lnTo>
                      <a:pt x="947774" y="0"/>
                    </a:lnTo>
                    <a:lnTo>
                      <a:pt x="947774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-28575"/>
                <a:ext cx="947774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>
              <a:off x="0" y="925401"/>
              <a:ext cx="3675307" cy="314368"/>
              <a:chOff x="0" y="0"/>
              <a:chExt cx="725987" cy="62097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725987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725987" h="62097">
                    <a:moveTo>
                      <a:pt x="0" y="0"/>
                    </a:moveTo>
                    <a:lnTo>
                      <a:pt x="725987" y="0"/>
                    </a:lnTo>
                    <a:lnTo>
                      <a:pt x="725987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28575"/>
                <a:ext cx="725987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-5400000">
              <a:off x="-650594" y="1538808"/>
              <a:ext cx="3391984" cy="314368"/>
              <a:chOff x="0" y="0"/>
              <a:chExt cx="670022" cy="62097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70022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670022" h="62097">
                    <a:moveTo>
                      <a:pt x="0" y="0"/>
                    </a:moveTo>
                    <a:lnTo>
                      <a:pt x="670022" y="0"/>
                    </a:lnTo>
                    <a:lnTo>
                      <a:pt x="670022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28575"/>
                <a:ext cx="670022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-5400000">
              <a:off x="-2123316" y="3048717"/>
              <a:ext cx="4560999" cy="314368"/>
              <a:chOff x="0" y="0"/>
              <a:chExt cx="900938" cy="62097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900938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0938" h="62097">
                    <a:moveTo>
                      <a:pt x="0" y="0"/>
                    </a:moveTo>
                    <a:lnTo>
                      <a:pt x="900938" y="0"/>
                    </a:lnTo>
                    <a:lnTo>
                      <a:pt x="900938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28575"/>
                <a:ext cx="900938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</p:grpSp>
      <p:grpSp>
        <p:nvGrpSpPr>
          <p:cNvPr id="19" name="Group 19"/>
          <p:cNvGrpSpPr/>
          <p:nvPr/>
        </p:nvGrpSpPr>
        <p:grpSpPr>
          <a:xfrm rot="-10800000">
            <a:off x="13605221" y="5319624"/>
            <a:ext cx="3598580" cy="4114800"/>
            <a:chOff x="0" y="0"/>
            <a:chExt cx="4798106" cy="5486400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359656"/>
              <a:ext cx="4798106" cy="314368"/>
              <a:chOff x="0" y="0"/>
              <a:chExt cx="947774" cy="62097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947774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47774" h="62097">
                    <a:moveTo>
                      <a:pt x="0" y="0"/>
                    </a:moveTo>
                    <a:lnTo>
                      <a:pt x="947774" y="0"/>
                    </a:lnTo>
                    <a:lnTo>
                      <a:pt x="947774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22" name="TextBox 22"/>
              <p:cNvSpPr txBox="1"/>
              <p:nvPr/>
            </p:nvSpPr>
            <p:spPr>
              <a:xfrm>
                <a:off x="0" y="-28575"/>
                <a:ext cx="947774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>
              <a:off x="0" y="925401"/>
              <a:ext cx="3675307" cy="314368"/>
              <a:chOff x="0" y="0"/>
              <a:chExt cx="725987" cy="62097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725987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725987" h="62097">
                    <a:moveTo>
                      <a:pt x="0" y="0"/>
                    </a:moveTo>
                    <a:lnTo>
                      <a:pt x="725987" y="0"/>
                    </a:lnTo>
                    <a:lnTo>
                      <a:pt x="725987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28575"/>
                <a:ext cx="725987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 rot="-5400000">
              <a:off x="-650594" y="1538808"/>
              <a:ext cx="3391984" cy="314368"/>
              <a:chOff x="0" y="0"/>
              <a:chExt cx="670022" cy="62097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70022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670022" h="62097">
                    <a:moveTo>
                      <a:pt x="0" y="0"/>
                    </a:moveTo>
                    <a:lnTo>
                      <a:pt x="670022" y="0"/>
                    </a:lnTo>
                    <a:lnTo>
                      <a:pt x="670022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28" name="TextBox 28"/>
              <p:cNvSpPr txBox="1"/>
              <p:nvPr/>
            </p:nvSpPr>
            <p:spPr>
              <a:xfrm>
                <a:off x="0" y="-28575"/>
                <a:ext cx="670022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 rot="-5400000">
              <a:off x="-2123316" y="3048717"/>
              <a:ext cx="4560999" cy="314368"/>
              <a:chOff x="0" y="0"/>
              <a:chExt cx="900938" cy="62097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900938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0938" h="62097">
                    <a:moveTo>
                      <a:pt x="0" y="0"/>
                    </a:moveTo>
                    <a:lnTo>
                      <a:pt x="900938" y="0"/>
                    </a:lnTo>
                    <a:lnTo>
                      <a:pt x="900938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31" name="TextBox 31"/>
              <p:cNvSpPr txBox="1"/>
              <p:nvPr/>
            </p:nvSpPr>
            <p:spPr>
              <a:xfrm>
                <a:off x="0" y="-28575"/>
                <a:ext cx="900938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1"/>
                  </a:lnSpc>
                </a:pPr>
                <a:endParaRPr/>
              </a:p>
            </p:txBody>
          </p:sp>
        </p:grpSp>
      </p:grpSp>
      <p:grpSp>
        <p:nvGrpSpPr>
          <p:cNvPr id="32" name="Group 32"/>
          <p:cNvGrpSpPr/>
          <p:nvPr/>
        </p:nvGrpSpPr>
        <p:grpSpPr>
          <a:xfrm rot="-5400000">
            <a:off x="1126558" y="5307992"/>
            <a:ext cx="3598580" cy="4114800"/>
            <a:chOff x="0" y="0"/>
            <a:chExt cx="4798106" cy="5486400"/>
          </a:xfrm>
        </p:grpSpPr>
        <p:grpSp>
          <p:nvGrpSpPr>
            <p:cNvPr id="33" name="Group 33"/>
            <p:cNvGrpSpPr/>
            <p:nvPr/>
          </p:nvGrpSpPr>
          <p:grpSpPr>
            <a:xfrm>
              <a:off x="0" y="359656"/>
              <a:ext cx="4798106" cy="314368"/>
              <a:chOff x="0" y="0"/>
              <a:chExt cx="947774" cy="62097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947774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47774" h="62097">
                    <a:moveTo>
                      <a:pt x="0" y="0"/>
                    </a:moveTo>
                    <a:lnTo>
                      <a:pt x="947774" y="0"/>
                    </a:lnTo>
                    <a:lnTo>
                      <a:pt x="947774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231D18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35" name="TextBox 35"/>
              <p:cNvSpPr txBox="1"/>
              <p:nvPr/>
            </p:nvSpPr>
            <p:spPr>
              <a:xfrm>
                <a:off x="0" y="-28575"/>
                <a:ext cx="947774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>
              <a:off x="0" y="925401"/>
              <a:ext cx="3675307" cy="314368"/>
              <a:chOff x="0" y="0"/>
              <a:chExt cx="725987" cy="62097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725987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725987" h="62097">
                    <a:moveTo>
                      <a:pt x="0" y="0"/>
                    </a:moveTo>
                    <a:lnTo>
                      <a:pt x="725987" y="0"/>
                    </a:lnTo>
                    <a:lnTo>
                      <a:pt x="725987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231D18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38" name="TextBox 38"/>
              <p:cNvSpPr txBox="1"/>
              <p:nvPr/>
            </p:nvSpPr>
            <p:spPr>
              <a:xfrm>
                <a:off x="0" y="-28575"/>
                <a:ext cx="725987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9" name="Group 39"/>
            <p:cNvGrpSpPr/>
            <p:nvPr/>
          </p:nvGrpSpPr>
          <p:grpSpPr>
            <a:xfrm rot="-5400000">
              <a:off x="-650594" y="1538808"/>
              <a:ext cx="3391984" cy="314368"/>
              <a:chOff x="0" y="0"/>
              <a:chExt cx="670022" cy="62097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670022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670022" h="62097">
                    <a:moveTo>
                      <a:pt x="0" y="0"/>
                    </a:moveTo>
                    <a:lnTo>
                      <a:pt x="670022" y="0"/>
                    </a:lnTo>
                    <a:lnTo>
                      <a:pt x="670022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231D18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41" name="TextBox 41"/>
              <p:cNvSpPr txBox="1"/>
              <p:nvPr/>
            </p:nvSpPr>
            <p:spPr>
              <a:xfrm>
                <a:off x="0" y="-28575"/>
                <a:ext cx="670022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42" name="Group 42"/>
            <p:cNvGrpSpPr/>
            <p:nvPr/>
          </p:nvGrpSpPr>
          <p:grpSpPr>
            <a:xfrm rot="-5400000">
              <a:off x="-2123316" y="3048717"/>
              <a:ext cx="4560999" cy="314368"/>
              <a:chOff x="0" y="0"/>
              <a:chExt cx="900938" cy="62097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900938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0938" h="62097">
                    <a:moveTo>
                      <a:pt x="0" y="0"/>
                    </a:moveTo>
                    <a:lnTo>
                      <a:pt x="900938" y="0"/>
                    </a:lnTo>
                    <a:lnTo>
                      <a:pt x="900938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231D18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44" name="TextBox 44"/>
              <p:cNvSpPr txBox="1"/>
              <p:nvPr/>
            </p:nvSpPr>
            <p:spPr>
              <a:xfrm>
                <a:off x="0" y="-28575"/>
                <a:ext cx="900938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45" name="Group 45"/>
          <p:cNvGrpSpPr/>
          <p:nvPr/>
        </p:nvGrpSpPr>
        <p:grpSpPr>
          <a:xfrm rot="5400000">
            <a:off x="13614746" y="733106"/>
            <a:ext cx="3598580" cy="4114800"/>
            <a:chOff x="0" y="0"/>
            <a:chExt cx="4798106" cy="5486400"/>
          </a:xfrm>
        </p:grpSpPr>
        <p:grpSp>
          <p:nvGrpSpPr>
            <p:cNvPr id="46" name="Group 46"/>
            <p:cNvGrpSpPr/>
            <p:nvPr/>
          </p:nvGrpSpPr>
          <p:grpSpPr>
            <a:xfrm>
              <a:off x="0" y="359656"/>
              <a:ext cx="4798106" cy="314368"/>
              <a:chOff x="0" y="0"/>
              <a:chExt cx="947774" cy="62097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947774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47774" h="62097">
                    <a:moveTo>
                      <a:pt x="0" y="0"/>
                    </a:moveTo>
                    <a:lnTo>
                      <a:pt x="947774" y="0"/>
                    </a:lnTo>
                    <a:lnTo>
                      <a:pt x="947774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48" name="TextBox 48"/>
              <p:cNvSpPr txBox="1"/>
              <p:nvPr/>
            </p:nvSpPr>
            <p:spPr>
              <a:xfrm>
                <a:off x="0" y="-28575"/>
                <a:ext cx="947774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>
              <a:off x="0" y="925401"/>
              <a:ext cx="3675307" cy="314368"/>
              <a:chOff x="0" y="0"/>
              <a:chExt cx="725987" cy="62097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725987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725987" h="62097">
                    <a:moveTo>
                      <a:pt x="0" y="0"/>
                    </a:moveTo>
                    <a:lnTo>
                      <a:pt x="725987" y="0"/>
                    </a:lnTo>
                    <a:lnTo>
                      <a:pt x="725987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51" name="TextBox 51"/>
              <p:cNvSpPr txBox="1"/>
              <p:nvPr/>
            </p:nvSpPr>
            <p:spPr>
              <a:xfrm>
                <a:off x="0" y="-28575"/>
                <a:ext cx="725987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-5400000">
              <a:off x="-650594" y="1538808"/>
              <a:ext cx="3391984" cy="314368"/>
              <a:chOff x="0" y="0"/>
              <a:chExt cx="670022" cy="62097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670022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670022" h="62097">
                    <a:moveTo>
                      <a:pt x="0" y="0"/>
                    </a:moveTo>
                    <a:lnTo>
                      <a:pt x="670022" y="0"/>
                    </a:lnTo>
                    <a:lnTo>
                      <a:pt x="670022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54" name="TextBox 54"/>
              <p:cNvSpPr txBox="1"/>
              <p:nvPr/>
            </p:nvSpPr>
            <p:spPr>
              <a:xfrm>
                <a:off x="0" y="-28575"/>
                <a:ext cx="670022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-5400000">
              <a:off x="-2123316" y="3048717"/>
              <a:ext cx="4560999" cy="314368"/>
              <a:chOff x="0" y="0"/>
              <a:chExt cx="900938" cy="62097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900938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0938" h="62097">
                    <a:moveTo>
                      <a:pt x="0" y="0"/>
                    </a:moveTo>
                    <a:lnTo>
                      <a:pt x="900938" y="0"/>
                    </a:lnTo>
                    <a:lnTo>
                      <a:pt x="900938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57" name="TextBox 57"/>
              <p:cNvSpPr txBox="1"/>
              <p:nvPr/>
            </p:nvSpPr>
            <p:spPr>
              <a:xfrm>
                <a:off x="0" y="-28575"/>
                <a:ext cx="900938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58" name="Group 58"/>
          <p:cNvGrpSpPr/>
          <p:nvPr/>
        </p:nvGrpSpPr>
        <p:grpSpPr>
          <a:xfrm rot="-10800000">
            <a:off x="6341064" y="8928906"/>
            <a:ext cx="5605872" cy="235776"/>
            <a:chOff x="0" y="0"/>
            <a:chExt cx="1476444" cy="62097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1476444" cy="62097"/>
            </a:xfrm>
            <a:custGeom>
              <a:avLst/>
              <a:gdLst/>
              <a:ahLst/>
              <a:cxnLst/>
              <a:rect l="l" t="t" r="r" b="b"/>
              <a:pathLst>
                <a:path w="1476444" h="62097">
                  <a:moveTo>
                    <a:pt x="0" y="0"/>
                  </a:moveTo>
                  <a:lnTo>
                    <a:pt x="1476444" y="0"/>
                  </a:lnTo>
                  <a:lnTo>
                    <a:pt x="1476444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0" y="-28575"/>
              <a:ext cx="1476444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7269826" y="1415525"/>
            <a:ext cx="3748348" cy="235776"/>
            <a:chOff x="0" y="0"/>
            <a:chExt cx="987219" cy="62097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987219" cy="62097"/>
            </a:xfrm>
            <a:custGeom>
              <a:avLst/>
              <a:gdLst/>
              <a:ahLst/>
              <a:cxnLst/>
              <a:rect l="l" t="t" r="r" b="b"/>
              <a:pathLst>
                <a:path w="987219" h="62097">
                  <a:moveTo>
                    <a:pt x="0" y="0"/>
                  </a:moveTo>
                  <a:lnTo>
                    <a:pt x="987219" y="0"/>
                  </a:lnTo>
                  <a:lnTo>
                    <a:pt x="987219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-28575"/>
              <a:ext cx="987219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 rot="-10800000">
            <a:off x="7269826" y="8504598"/>
            <a:ext cx="3748348" cy="235776"/>
            <a:chOff x="0" y="0"/>
            <a:chExt cx="987219" cy="62097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987219" cy="62097"/>
            </a:xfrm>
            <a:custGeom>
              <a:avLst/>
              <a:gdLst/>
              <a:ahLst/>
              <a:cxnLst/>
              <a:rect l="l" t="t" r="r" b="b"/>
              <a:pathLst>
                <a:path w="987219" h="62097">
                  <a:moveTo>
                    <a:pt x="0" y="0"/>
                  </a:moveTo>
                  <a:lnTo>
                    <a:pt x="987219" y="0"/>
                  </a:lnTo>
                  <a:lnTo>
                    <a:pt x="987219" y="62097"/>
                  </a:lnTo>
                  <a:lnTo>
                    <a:pt x="0" y="6209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66" name="TextBox 66"/>
            <p:cNvSpPr txBox="1"/>
            <p:nvPr/>
          </p:nvSpPr>
          <p:spPr>
            <a:xfrm>
              <a:off x="0" y="-28575"/>
              <a:ext cx="987219" cy="90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7" name="TextBox 67"/>
          <p:cNvSpPr txBox="1"/>
          <p:nvPr/>
        </p:nvSpPr>
        <p:spPr>
          <a:xfrm>
            <a:off x="6919886" y="7169887"/>
            <a:ext cx="4448228" cy="423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1"/>
              </a:lnSpc>
            </a:pPr>
            <a:r>
              <a:rPr lang="en-US" sz="2439" spc="-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Noviembre 2025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3748" y="2692933"/>
            <a:ext cx="6895498" cy="235776"/>
            <a:chOff x="0" y="0"/>
            <a:chExt cx="9193998" cy="314368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4596999" cy="314368"/>
              <a:chOff x="0" y="0"/>
              <a:chExt cx="908049" cy="62097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908049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8049" h="62097">
                    <a:moveTo>
                      <a:pt x="0" y="0"/>
                    </a:moveTo>
                    <a:lnTo>
                      <a:pt x="908049" y="0"/>
                    </a:lnTo>
                    <a:lnTo>
                      <a:pt x="908049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6C9286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908049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4596999" y="0"/>
              <a:ext cx="4596999" cy="314368"/>
              <a:chOff x="0" y="0"/>
              <a:chExt cx="908049" cy="6209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908049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8049" h="62097">
                    <a:moveTo>
                      <a:pt x="0" y="0"/>
                    </a:moveTo>
                    <a:lnTo>
                      <a:pt x="908049" y="0"/>
                    </a:lnTo>
                    <a:lnTo>
                      <a:pt x="908049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365B6D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28575"/>
                <a:ext cx="908049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9144000" y="2691219"/>
            <a:ext cx="6895498" cy="235776"/>
            <a:chOff x="0" y="0"/>
            <a:chExt cx="9193998" cy="314368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4596999" cy="314368"/>
              <a:chOff x="0" y="0"/>
              <a:chExt cx="908049" cy="62097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908049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8049" h="62097">
                    <a:moveTo>
                      <a:pt x="0" y="0"/>
                    </a:moveTo>
                    <a:lnTo>
                      <a:pt x="908049" y="0"/>
                    </a:lnTo>
                    <a:lnTo>
                      <a:pt x="908049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6C9286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28575"/>
                <a:ext cx="908049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4596999" y="0"/>
              <a:ext cx="4596999" cy="314368"/>
              <a:chOff x="0" y="0"/>
              <a:chExt cx="908049" cy="62097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908049" cy="62097"/>
              </a:xfrm>
              <a:custGeom>
                <a:avLst/>
                <a:gdLst/>
                <a:ahLst/>
                <a:cxnLst/>
                <a:rect l="l" t="t" r="r" b="b"/>
                <a:pathLst>
                  <a:path w="908049" h="62097">
                    <a:moveTo>
                      <a:pt x="0" y="0"/>
                    </a:moveTo>
                    <a:lnTo>
                      <a:pt x="908049" y="0"/>
                    </a:lnTo>
                    <a:lnTo>
                      <a:pt x="908049" y="62097"/>
                    </a:lnTo>
                    <a:lnTo>
                      <a:pt x="0" y="62097"/>
                    </a:lnTo>
                    <a:close/>
                  </a:path>
                </a:pathLst>
              </a:custGeom>
              <a:solidFill>
                <a:srgbClr val="365B6D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s-419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28575"/>
                <a:ext cx="908049" cy="906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921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17" name="TextBox 17"/>
          <p:cNvSpPr txBox="1"/>
          <p:nvPr/>
        </p:nvSpPr>
        <p:spPr>
          <a:xfrm>
            <a:off x="1862806" y="683730"/>
            <a:ext cx="13241409" cy="1693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08"/>
              </a:lnSpc>
            </a:pPr>
            <a:r>
              <a:rPr lang="en-US" sz="7200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DESCRIPCIÓN DEL PROYECTO</a:t>
            </a:r>
          </a:p>
          <a:p>
            <a:pPr marL="0" lvl="0" indent="0" algn="l">
              <a:lnSpc>
                <a:spcPts val="6408"/>
              </a:lnSpc>
              <a:spcBef>
                <a:spcPct val="0"/>
              </a:spcBef>
            </a:pPr>
            <a:endParaRPr lang="en-US" sz="7200" b="1">
              <a:solidFill>
                <a:srgbClr val="000000"/>
              </a:solidFill>
              <a:latin typeface="Monterchi Serif Bold"/>
              <a:ea typeface="Monterchi Serif Bold"/>
              <a:cs typeface="Monterchi Serif Bold"/>
              <a:sym typeface="Monterchi Serif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773748" y="2184679"/>
            <a:ext cx="6620705" cy="508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38"/>
              </a:lnSpc>
              <a:spcBef>
                <a:spcPct val="0"/>
              </a:spcBef>
            </a:pPr>
            <a:r>
              <a:rPr lang="en-US" sz="4200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Problemática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144000" y="2184679"/>
            <a:ext cx="5339830" cy="508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38"/>
              </a:lnSpc>
              <a:spcBef>
                <a:spcPct val="0"/>
              </a:spcBef>
            </a:pPr>
            <a:r>
              <a:rPr lang="en-US" sz="4200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Propuesta de solución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2D83448E-3781-29E1-BF16-974FCA0B5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747" y="3328467"/>
            <a:ext cx="16731091" cy="60060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6949" y="3121424"/>
            <a:ext cx="17050298" cy="4232415"/>
            <a:chOff x="0" y="0"/>
            <a:chExt cx="3087297" cy="7663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7297" cy="766363"/>
            </a:xfrm>
            <a:custGeom>
              <a:avLst/>
              <a:gdLst/>
              <a:ahLst/>
              <a:cxnLst/>
              <a:rect l="l" t="t" r="r" b="b"/>
              <a:pathLst>
                <a:path w="3087297" h="766363">
                  <a:moveTo>
                    <a:pt x="182555" y="321317"/>
                  </a:moveTo>
                  <a:cubicBezTo>
                    <a:pt x="272372" y="348127"/>
                    <a:pt x="272554" y="419258"/>
                    <a:pt x="183242" y="446173"/>
                  </a:cubicBezTo>
                  <a:cubicBezTo>
                    <a:pt x="70954" y="480010"/>
                    <a:pt x="3699" y="523299"/>
                    <a:pt x="3699" y="570362"/>
                  </a:cubicBezTo>
                  <a:cubicBezTo>
                    <a:pt x="3699" y="679050"/>
                    <a:pt x="358373" y="766363"/>
                    <a:pt x="791443" y="766363"/>
                  </a:cubicBezTo>
                  <a:cubicBezTo>
                    <a:pt x="982020" y="766363"/>
                    <a:pt x="1156452" y="749726"/>
                    <a:pt x="1292686" y="721933"/>
                  </a:cubicBezTo>
                  <a:cubicBezTo>
                    <a:pt x="1401366" y="699763"/>
                    <a:pt x="1689656" y="699759"/>
                    <a:pt x="1798336" y="721930"/>
                  </a:cubicBezTo>
                  <a:cubicBezTo>
                    <a:pt x="1934570" y="749724"/>
                    <a:pt x="2109010" y="766363"/>
                    <a:pt x="2299629" y="766363"/>
                  </a:cubicBezTo>
                  <a:cubicBezTo>
                    <a:pt x="2732700" y="766363"/>
                    <a:pt x="3087297" y="679050"/>
                    <a:pt x="3087297" y="570362"/>
                  </a:cubicBezTo>
                  <a:cubicBezTo>
                    <a:pt x="3087297" y="522949"/>
                    <a:pt x="3017945" y="479367"/>
                    <a:pt x="2903764" y="445421"/>
                  </a:cubicBezTo>
                  <a:cubicBezTo>
                    <a:pt x="2814050" y="418750"/>
                    <a:pt x="2814050" y="348526"/>
                    <a:pt x="2903631" y="321827"/>
                  </a:cubicBezTo>
                  <a:cubicBezTo>
                    <a:pt x="3017896" y="287771"/>
                    <a:pt x="3087297" y="243942"/>
                    <a:pt x="3087297" y="196001"/>
                  </a:cubicBezTo>
                  <a:cubicBezTo>
                    <a:pt x="3087297" y="88252"/>
                    <a:pt x="2732700" y="0"/>
                    <a:pt x="2299629" y="0"/>
                  </a:cubicBezTo>
                  <a:cubicBezTo>
                    <a:pt x="2110651" y="0"/>
                    <a:pt x="1938254" y="16272"/>
                    <a:pt x="1802736" y="43508"/>
                  </a:cubicBezTo>
                  <a:cubicBezTo>
                    <a:pt x="1692414" y="65679"/>
                    <a:pt x="1393115" y="65430"/>
                    <a:pt x="1282793" y="43260"/>
                  </a:cubicBezTo>
                  <a:cubicBezTo>
                    <a:pt x="1147997" y="16174"/>
                    <a:pt x="976077" y="0"/>
                    <a:pt x="787668" y="0"/>
                  </a:cubicBezTo>
                  <a:cubicBezTo>
                    <a:pt x="354594" y="0"/>
                    <a:pt x="0" y="88252"/>
                    <a:pt x="0" y="196001"/>
                  </a:cubicBezTo>
                  <a:cubicBezTo>
                    <a:pt x="0" y="243702"/>
                    <a:pt x="68711" y="287334"/>
                    <a:pt x="182555" y="321317"/>
                  </a:cubicBezTo>
                  <a:close/>
                </a:path>
              </a:pathLst>
            </a:custGeom>
            <a:gradFill rotWithShape="1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419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245580" y="32386"/>
              <a:ext cx="2596136" cy="6730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453286" y="1504223"/>
            <a:ext cx="10913812" cy="883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8"/>
              </a:lnSpc>
              <a:spcBef>
                <a:spcPct val="0"/>
              </a:spcBef>
            </a:pPr>
            <a:r>
              <a:rPr lang="en-US" sz="7200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OBJETIVO GENERAL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75929" y="4121452"/>
            <a:ext cx="14201528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Desarrollar una solución tecnológica compuesta por:</a:t>
            </a:r>
          </a:p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App Móvil que permita gestionar rut</a:t>
            </a:r>
            <a:r>
              <a:rPr lang="en-US" sz="3399" u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as y eventos deportivos, y web que permite integrar análisis y reportería.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C52FF">
                <a:alpha val="100000"/>
              </a:srgbClr>
            </a:gs>
            <a:gs pos="100000">
              <a:srgbClr val="5CE1E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4446" y="3792748"/>
            <a:ext cx="3575342" cy="3690274"/>
          </a:xfrm>
          <a:custGeom>
            <a:avLst/>
            <a:gdLst/>
            <a:ahLst/>
            <a:cxnLst/>
            <a:rect l="l" t="t" r="r" b="b"/>
            <a:pathLst>
              <a:path w="3575342" h="3690274">
                <a:moveTo>
                  <a:pt x="0" y="0"/>
                </a:moveTo>
                <a:lnTo>
                  <a:pt x="3575341" y="0"/>
                </a:lnTo>
                <a:lnTo>
                  <a:pt x="3575341" y="3690274"/>
                </a:lnTo>
                <a:lnTo>
                  <a:pt x="0" y="36902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3" name="Freeform 3"/>
          <p:cNvSpPr/>
          <p:nvPr/>
        </p:nvSpPr>
        <p:spPr>
          <a:xfrm>
            <a:off x="7076262" y="5232823"/>
            <a:ext cx="3575342" cy="3690274"/>
          </a:xfrm>
          <a:custGeom>
            <a:avLst/>
            <a:gdLst/>
            <a:ahLst/>
            <a:cxnLst/>
            <a:rect l="l" t="t" r="r" b="b"/>
            <a:pathLst>
              <a:path w="3575342" h="3690274">
                <a:moveTo>
                  <a:pt x="0" y="0"/>
                </a:moveTo>
                <a:lnTo>
                  <a:pt x="3575342" y="0"/>
                </a:lnTo>
                <a:lnTo>
                  <a:pt x="3575342" y="3690275"/>
                </a:lnTo>
                <a:lnTo>
                  <a:pt x="0" y="36902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4" name="Freeform 4"/>
          <p:cNvSpPr/>
          <p:nvPr/>
        </p:nvSpPr>
        <p:spPr>
          <a:xfrm>
            <a:off x="12928460" y="3792748"/>
            <a:ext cx="4084524" cy="4215825"/>
          </a:xfrm>
          <a:custGeom>
            <a:avLst/>
            <a:gdLst/>
            <a:ahLst/>
            <a:cxnLst/>
            <a:rect l="l" t="t" r="r" b="b"/>
            <a:pathLst>
              <a:path w="4084524" h="4215825">
                <a:moveTo>
                  <a:pt x="0" y="0"/>
                </a:moveTo>
                <a:lnTo>
                  <a:pt x="4084524" y="0"/>
                </a:lnTo>
                <a:lnTo>
                  <a:pt x="4084524" y="4215825"/>
                </a:lnTo>
                <a:lnTo>
                  <a:pt x="0" y="42158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5" name="TextBox 5"/>
          <p:cNvSpPr txBox="1"/>
          <p:nvPr/>
        </p:nvSpPr>
        <p:spPr>
          <a:xfrm>
            <a:off x="7219578" y="4512950"/>
            <a:ext cx="227087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b="1" i="1">
                <a:solidFill>
                  <a:srgbClr val="000000"/>
                </a:solidFill>
                <a:latin typeface="Open Sans Bold Italics"/>
                <a:ea typeface="Open Sans Bold Italics"/>
                <a:cs typeface="Open Sans Bold Italics"/>
                <a:sym typeface="Open Sans Bold Italics"/>
              </a:rPr>
              <a:t>2.-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835283" y="3113553"/>
            <a:ext cx="227087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b="1" i="1">
                <a:solidFill>
                  <a:srgbClr val="000000"/>
                </a:solidFill>
                <a:latin typeface="Open Sans Bold Italics"/>
                <a:ea typeface="Open Sans Bold Italics"/>
                <a:cs typeface="Open Sans Bold Italics"/>
                <a:sym typeface="Open Sans Bold Italics"/>
              </a:rPr>
              <a:t>3.-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12739" y="4326293"/>
            <a:ext cx="2798754" cy="2585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Lograr una retención de al menos el 60% de los usuarios registrados durante los primeros tres meses de funcionamiento.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30675" y="3113553"/>
            <a:ext cx="563368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b="1" i="1">
                <a:solidFill>
                  <a:srgbClr val="000000"/>
                </a:solidFill>
                <a:latin typeface="Open Sans Bold Italics"/>
                <a:ea typeface="Open Sans Bold Italics"/>
                <a:cs typeface="Open Sans Bold Italics"/>
                <a:sym typeface="Open Sans Bold Italics"/>
              </a:rPr>
              <a:t>1.-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464556" y="5659347"/>
            <a:ext cx="2798754" cy="2585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Conseguir que un 35% de los usuarios activos registren y compartan al menos una ruta deportiva durante sus primeros tres meses de uso.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835283" y="4039462"/>
            <a:ext cx="2798754" cy="4070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Comprobar la participación comunitaria, constatando que el 40% de los usuarios participe en al menos un evento deportivo grupal durante los primeros 3 meses de uso.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633901" y="1820439"/>
            <a:ext cx="10986901" cy="883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8"/>
              </a:lnSpc>
              <a:spcBef>
                <a:spcPct val="0"/>
              </a:spcBef>
            </a:pPr>
            <a:r>
              <a:rPr lang="en-US" sz="7200" b="1" i="1">
                <a:solidFill>
                  <a:srgbClr val="000000"/>
                </a:solidFill>
                <a:latin typeface="Monterchi Serif Bold Italics"/>
                <a:ea typeface="Monterchi Serif Bold Italics"/>
                <a:cs typeface="Monterchi Serif Bold Italics"/>
                <a:sym typeface="Monterchi Serif Bold Italics"/>
              </a:rPr>
              <a:t>OBJETIVOS ESPECÍFICOS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4601203" y="5378756"/>
            <a:ext cx="9265170" cy="179575"/>
            <a:chOff x="0" y="0"/>
            <a:chExt cx="1381433" cy="26775"/>
          </a:xfrm>
        </p:grpSpPr>
        <p:sp>
          <p:nvSpPr>
            <p:cNvPr id="3" name="Freeform 3"/>
            <p:cNvSpPr/>
            <p:nvPr/>
          </p:nvSpPr>
          <p:spPr>
            <a:xfrm>
              <a:off x="0" y="-26670"/>
              <a:ext cx="1381434" cy="80115"/>
            </a:xfrm>
            <a:custGeom>
              <a:avLst/>
              <a:gdLst/>
              <a:ahLst/>
              <a:cxnLst/>
              <a:rect l="l" t="t" r="r" b="b"/>
              <a:pathLst>
                <a:path w="1381434" h="80115">
                  <a:moveTo>
                    <a:pt x="695930" y="31858"/>
                  </a:moveTo>
                  <a:cubicBezTo>
                    <a:pt x="927906" y="27507"/>
                    <a:pt x="1154670" y="0"/>
                    <a:pt x="1381434" y="31523"/>
                  </a:cubicBezTo>
                  <a:lnTo>
                    <a:pt x="1381434" y="47420"/>
                  </a:lnTo>
                  <a:cubicBezTo>
                    <a:pt x="1146850" y="39388"/>
                    <a:pt x="912267" y="43906"/>
                    <a:pt x="685504" y="48257"/>
                  </a:cubicBezTo>
                  <a:cubicBezTo>
                    <a:pt x="453527" y="52608"/>
                    <a:pt x="226764" y="80115"/>
                    <a:pt x="0" y="48592"/>
                  </a:cubicBezTo>
                  <a:lnTo>
                    <a:pt x="0" y="32694"/>
                  </a:lnTo>
                  <a:cubicBezTo>
                    <a:pt x="234583" y="40727"/>
                    <a:pt x="469166" y="36208"/>
                    <a:pt x="695930" y="318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419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1881"/>
              <a:ext cx="1381433" cy="419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921620" y="691706"/>
            <a:ext cx="9291139" cy="883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8"/>
              </a:lnSpc>
              <a:spcBef>
                <a:spcPct val="0"/>
              </a:spcBef>
            </a:pPr>
            <a:r>
              <a:rPr lang="en-US" sz="7200" b="1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ALCANCES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62810" y="691706"/>
            <a:ext cx="9291139" cy="883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8"/>
              </a:lnSpc>
              <a:spcBef>
                <a:spcPct val="0"/>
              </a:spcBef>
            </a:pPr>
            <a:r>
              <a:rPr lang="en-US" sz="7200" b="1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LIMITACIONES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162810" y="1729220"/>
            <a:ext cx="7283691" cy="6508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La aplicación NO contempla:</a:t>
            </a:r>
          </a:p>
          <a:p>
            <a:pPr algn="l">
              <a:lnSpc>
                <a:spcPts val="3079"/>
              </a:lnSpc>
            </a:pPr>
            <a:endParaRPr lang="en-US" sz="2199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Sistema de mensajería entre usuarios.</a:t>
            </a:r>
          </a:p>
          <a:p>
            <a:pPr algn="l">
              <a:lnSpc>
                <a:spcPts val="3079"/>
              </a:lnSpc>
            </a:pPr>
            <a:endParaRPr lang="en-US" sz="2199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Visualización de otros perfiles de usuario.</a:t>
            </a:r>
          </a:p>
          <a:p>
            <a:pPr algn="l">
              <a:lnSpc>
                <a:spcPts val="3079"/>
              </a:lnSpc>
            </a:pPr>
            <a:endParaRPr lang="en-US" sz="2199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Falta de recomendaciones automáticas de rutas o eventos.</a:t>
            </a:r>
          </a:p>
          <a:p>
            <a:pPr algn="l">
              <a:lnSpc>
                <a:spcPts val="3079"/>
              </a:lnSpc>
            </a:pPr>
            <a:endParaRPr lang="en-US" sz="2199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Integración con dispositivos inteligentes.</a:t>
            </a:r>
          </a:p>
          <a:p>
            <a:pPr algn="l">
              <a:lnSpc>
                <a:spcPts val="3079"/>
              </a:lnSpc>
            </a:pPr>
            <a:endParaRPr lang="en-US" sz="2199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52475" lvl="1" indent="-226238" algn="l">
              <a:lnSpc>
                <a:spcPts val="2934"/>
              </a:lnSpc>
              <a:buFont typeface="Arial"/>
              <a:buChar char="•"/>
            </a:pPr>
            <a:r>
              <a:rPr lang="en-US" sz="2095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Datos biométricos y calorías</a:t>
            </a:r>
          </a:p>
          <a:p>
            <a:pPr algn="l">
              <a:lnSpc>
                <a:spcPts val="2934"/>
              </a:lnSpc>
            </a:pPr>
            <a:endParaRPr lang="en-US" sz="2095" b="1" u="none" strike="noStrike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52475" lvl="1" indent="-226238" algn="l">
              <a:lnSpc>
                <a:spcPts val="2934"/>
              </a:lnSpc>
              <a:buFont typeface="Arial"/>
              <a:buChar char="•"/>
            </a:pPr>
            <a:r>
              <a:rPr lang="en-US" sz="2095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Mantenimiento posterior a la entrega.</a:t>
            </a:r>
          </a:p>
          <a:p>
            <a:pPr algn="l">
              <a:lnSpc>
                <a:spcPts val="2934"/>
              </a:lnSpc>
            </a:pPr>
            <a:endParaRPr lang="en-US" sz="2095" b="1" u="none" strike="noStrike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52475" lvl="1" indent="-226238" algn="l">
              <a:lnSpc>
                <a:spcPts val="2934"/>
              </a:lnSpc>
              <a:buFont typeface="Arial"/>
              <a:buChar char="•"/>
            </a:pPr>
            <a:r>
              <a:rPr lang="en-US" sz="2095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Depende de internet y GPS</a:t>
            </a:r>
          </a:p>
          <a:p>
            <a:pPr algn="l">
              <a:lnSpc>
                <a:spcPts val="2934"/>
              </a:lnSpc>
              <a:spcBef>
                <a:spcPct val="0"/>
              </a:spcBef>
            </a:pPr>
            <a:endParaRPr lang="en-US" sz="2095" b="1" u="none" strike="noStrike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35534" y="1951899"/>
            <a:ext cx="8685142" cy="558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Registro y autenticación de usuarios.</a:t>
            </a:r>
          </a:p>
          <a:p>
            <a:pPr algn="just">
              <a:lnSpc>
                <a:spcPts val="3220"/>
              </a:lnSpc>
            </a:pPr>
            <a:endParaRPr lang="en-US" sz="2300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de perfiles de usuario personalizables.</a:t>
            </a:r>
          </a:p>
          <a:p>
            <a:pPr algn="just">
              <a:lnSpc>
                <a:spcPts val="3220"/>
              </a:lnSpc>
            </a:pPr>
            <a:endParaRPr lang="en-US" sz="2300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Gestión, Grabación, Visualización y Seguimiento de Rutas Deportivas con GPS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300" b="1" u="none" strike="noStrike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y creación de eventos deportivos</a:t>
            </a:r>
          </a:p>
          <a:p>
            <a:pPr algn="just">
              <a:lnSpc>
                <a:spcPts val="3220"/>
              </a:lnSpc>
            </a:pPr>
            <a:endParaRPr lang="en-US" sz="2300" b="1" u="none" strike="noStrike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Sistema  de Analítica y reportes (panel web)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300" b="1" u="none" strike="noStrike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300" b="1" u="none" strike="noStrike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300" b="1" u="none" strike="noStrike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0" lvl="0" indent="0" algn="just">
              <a:lnSpc>
                <a:spcPts val="3220"/>
              </a:lnSpc>
              <a:spcBef>
                <a:spcPct val="0"/>
              </a:spcBef>
            </a:pPr>
            <a:endParaRPr lang="en-US" sz="2300" b="1" u="none" strike="noStrike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241366" y="1238250"/>
            <a:ext cx="9291139" cy="883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8"/>
              </a:lnSpc>
              <a:spcBef>
                <a:spcPct val="0"/>
              </a:spcBef>
            </a:pPr>
            <a:r>
              <a:rPr lang="en-US" sz="7200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METODOLOGÍA AGÍL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550281" y="2455220"/>
            <a:ext cx="5377536" cy="1373705"/>
            <a:chOff x="0" y="0"/>
            <a:chExt cx="1416306" cy="3617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16306" cy="361799"/>
            </a:xfrm>
            <a:custGeom>
              <a:avLst/>
              <a:gdLst/>
              <a:ahLst/>
              <a:cxnLst/>
              <a:rect l="l" t="t" r="r" b="b"/>
              <a:pathLst>
                <a:path w="1416306" h="361799">
                  <a:moveTo>
                    <a:pt x="0" y="0"/>
                  </a:moveTo>
                  <a:lnTo>
                    <a:pt x="1416306" y="0"/>
                  </a:lnTo>
                  <a:lnTo>
                    <a:pt x="1416306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7ED957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416306" cy="390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50281" y="4113231"/>
            <a:ext cx="5377536" cy="1373705"/>
            <a:chOff x="0" y="0"/>
            <a:chExt cx="1416306" cy="36179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16306" cy="361799"/>
            </a:xfrm>
            <a:custGeom>
              <a:avLst/>
              <a:gdLst/>
              <a:ahLst/>
              <a:cxnLst/>
              <a:rect l="l" t="t" r="r" b="b"/>
              <a:pathLst>
                <a:path w="1416306" h="361799">
                  <a:moveTo>
                    <a:pt x="0" y="0"/>
                  </a:moveTo>
                  <a:lnTo>
                    <a:pt x="1416306" y="0"/>
                  </a:lnTo>
                  <a:lnTo>
                    <a:pt x="1416306" y="361799"/>
                  </a:lnTo>
                  <a:lnTo>
                    <a:pt x="0" y="361799"/>
                  </a:lnTo>
                  <a:close/>
                </a:path>
              </a:pathLst>
            </a:custGeom>
            <a:gradFill rotWithShape="1">
              <a:gsLst>
                <a:gs pos="0">
                  <a:srgbClr val="89D957">
                    <a:alpha val="100000"/>
                  </a:srgbClr>
                </a:gs>
                <a:gs pos="100000">
                  <a:srgbClr val="C9E265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416306" cy="390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550281" y="5772686"/>
            <a:ext cx="5377536" cy="1373705"/>
            <a:chOff x="0" y="0"/>
            <a:chExt cx="1416306" cy="36179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16306" cy="361799"/>
            </a:xfrm>
            <a:custGeom>
              <a:avLst/>
              <a:gdLst/>
              <a:ahLst/>
              <a:cxnLst/>
              <a:rect l="l" t="t" r="r" b="b"/>
              <a:pathLst>
                <a:path w="1416306" h="361799">
                  <a:moveTo>
                    <a:pt x="0" y="0"/>
                  </a:moveTo>
                  <a:lnTo>
                    <a:pt x="1416306" y="0"/>
                  </a:lnTo>
                  <a:lnTo>
                    <a:pt x="1416306" y="361799"/>
                  </a:lnTo>
                  <a:lnTo>
                    <a:pt x="0" y="361799"/>
                  </a:lnTo>
                  <a:close/>
                </a:path>
              </a:pathLst>
            </a:custGeom>
            <a:gradFill rotWithShape="1">
              <a:gsLst>
                <a:gs pos="0">
                  <a:srgbClr val="89D957">
                    <a:alpha val="100000"/>
                  </a:srgbClr>
                </a:gs>
                <a:gs pos="100000">
                  <a:srgbClr val="C9E265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1416306" cy="390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550281" y="7432141"/>
            <a:ext cx="5377536" cy="1373705"/>
            <a:chOff x="0" y="0"/>
            <a:chExt cx="1416306" cy="36179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16306" cy="361799"/>
            </a:xfrm>
            <a:custGeom>
              <a:avLst/>
              <a:gdLst/>
              <a:ahLst/>
              <a:cxnLst/>
              <a:rect l="l" t="t" r="r" b="b"/>
              <a:pathLst>
                <a:path w="1416306" h="361799">
                  <a:moveTo>
                    <a:pt x="0" y="0"/>
                  </a:moveTo>
                  <a:lnTo>
                    <a:pt x="1416306" y="0"/>
                  </a:lnTo>
                  <a:lnTo>
                    <a:pt x="1416306" y="361799"/>
                  </a:lnTo>
                  <a:lnTo>
                    <a:pt x="0" y="361799"/>
                  </a:lnTo>
                  <a:close/>
                </a:path>
              </a:pathLst>
            </a:custGeom>
            <a:gradFill rotWithShape="1">
              <a:gsLst>
                <a:gs pos="0">
                  <a:srgbClr val="89D957">
                    <a:alpha val="100000"/>
                  </a:srgbClr>
                </a:gs>
                <a:gs pos="100000">
                  <a:srgbClr val="C9E265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416306" cy="390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818864" y="2996357"/>
            <a:ext cx="4845004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4000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División en Sprints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818864" y="4430530"/>
            <a:ext cx="4845004" cy="938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4000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Flexibilidad ante cambios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818864" y="6313823"/>
            <a:ext cx="4845004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4000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Entregas incrementales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818864" y="7757202"/>
            <a:ext cx="4366171" cy="938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4000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Retroalimentación y </a:t>
            </a:r>
          </a:p>
          <a:p>
            <a:pPr marL="0" lvl="0" indent="0" algn="l">
              <a:lnSpc>
                <a:spcPts val="3560"/>
              </a:lnSpc>
              <a:spcBef>
                <a:spcPct val="0"/>
              </a:spcBef>
            </a:pPr>
            <a:r>
              <a:rPr lang="en-US" sz="4000" b="1">
                <a:solidFill>
                  <a:srgbClr val="000000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mejora continua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6927817" y="2455220"/>
            <a:ext cx="9084604" cy="1373705"/>
            <a:chOff x="0" y="0"/>
            <a:chExt cx="2392653" cy="36179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392653" cy="361799"/>
            </a:xfrm>
            <a:custGeom>
              <a:avLst/>
              <a:gdLst/>
              <a:ahLst/>
              <a:cxnLst/>
              <a:rect l="l" t="t" r="r" b="b"/>
              <a:pathLst>
                <a:path w="2392653" h="361799">
                  <a:moveTo>
                    <a:pt x="0" y="0"/>
                  </a:moveTo>
                  <a:lnTo>
                    <a:pt x="2392653" y="0"/>
                  </a:lnTo>
                  <a:lnTo>
                    <a:pt x="2392653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F2F1E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2392653" cy="390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6927817" y="4113231"/>
            <a:ext cx="9084604" cy="1373705"/>
            <a:chOff x="0" y="0"/>
            <a:chExt cx="2392653" cy="36179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392653" cy="361799"/>
            </a:xfrm>
            <a:custGeom>
              <a:avLst/>
              <a:gdLst/>
              <a:ahLst/>
              <a:cxnLst/>
              <a:rect l="l" t="t" r="r" b="b"/>
              <a:pathLst>
                <a:path w="2392653" h="361799">
                  <a:moveTo>
                    <a:pt x="0" y="0"/>
                  </a:moveTo>
                  <a:lnTo>
                    <a:pt x="2392653" y="0"/>
                  </a:lnTo>
                  <a:lnTo>
                    <a:pt x="2392653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F2F1E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28575"/>
              <a:ext cx="2392653" cy="390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6927817" y="5772686"/>
            <a:ext cx="9084604" cy="1373705"/>
            <a:chOff x="0" y="0"/>
            <a:chExt cx="2392653" cy="361799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392653" cy="361799"/>
            </a:xfrm>
            <a:custGeom>
              <a:avLst/>
              <a:gdLst/>
              <a:ahLst/>
              <a:cxnLst/>
              <a:rect l="l" t="t" r="r" b="b"/>
              <a:pathLst>
                <a:path w="2392653" h="361799">
                  <a:moveTo>
                    <a:pt x="0" y="0"/>
                  </a:moveTo>
                  <a:lnTo>
                    <a:pt x="2392653" y="0"/>
                  </a:lnTo>
                  <a:lnTo>
                    <a:pt x="2392653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F2F1E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28575"/>
              <a:ext cx="2392653" cy="390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6927817" y="7432141"/>
            <a:ext cx="9084604" cy="1373705"/>
            <a:chOff x="0" y="0"/>
            <a:chExt cx="2392653" cy="36179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2392653" cy="361799"/>
            </a:xfrm>
            <a:custGeom>
              <a:avLst/>
              <a:gdLst/>
              <a:ahLst/>
              <a:cxnLst/>
              <a:rect l="l" t="t" r="r" b="b"/>
              <a:pathLst>
                <a:path w="2392653" h="361799">
                  <a:moveTo>
                    <a:pt x="0" y="0"/>
                  </a:moveTo>
                  <a:lnTo>
                    <a:pt x="2392653" y="0"/>
                  </a:lnTo>
                  <a:lnTo>
                    <a:pt x="2392653" y="361799"/>
                  </a:lnTo>
                  <a:lnTo>
                    <a:pt x="0" y="361799"/>
                  </a:lnTo>
                  <a:close/>
                </a:path>
              </a:pathLst>
            </a:custGeom>
            <a:solidFill>
              <a:srgbClr val="F2F1E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28575"/>
              <a:ext cx="2392653" cy="390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7578996" y="2785266"/>
            <a:ext cx="7782248" cy="685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1"/>
              </a:lnSpc>
            </a:pPr>
            <a:r>
              <a:rPr lang="en-US" sz="2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El desarrollo se organizó en 5 sprints, cada uno con una duración aproximada de 2 semanas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578996" y="4443277"/>
            <a:ext cx="7782248" cy="685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1"/>
              </a:lnSpc>
            </a:pPr>
            <a:r>
              <a:rPr lang="en-US" sz="2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El enfoque ágil permitió incorporar nuevas ideas sin afectar la estructura principal a medida que se desarrrollaba.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578996" y="5931282"/>
            <a:ext cx="7782248" cy="1027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1"/>
              </a:lnSpc>
            </a:pPr>
            <a:r>
              <a:rPr lang="en-US" sz="2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Cada sprint entregó una versión funcional del sistema con nuevas características, este enfoque permitió ver avances tangibles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578996" y="7762187"/>
            <a:ext cx="7782248" cy="685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1"/>
              </a:lnSpc>
            </a:pPr>
            <a:r>
              <a:rPr lang="en-US" sz="2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 mejoraron aspectos de interfaz, rendimiento y flujo de navegación según comentarios del equipo y usuarios.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C52FF">
                <a:alpha val="100000"/>
              </a:srgbClr>
            </a:gs>
            <a:gs pos="100000">
              <a:srgbClr val="5CE1E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72153" y="1957882"/>
            <a:ext cx="17023863" cy="7300418"/>
            <a:chOff x="0" y="0"/>
            <a:chExt cx="4483651" cy="19227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83651" cy="1922744"/>
            </a:xfrm>
            <a:custGeom>
              <a:avLst/>
              <a:gdLst/>
              <a:ahLst/>
              <a:cxnLst/>
              <a:rect l="l" t="t" r="r" b="b"/>
              <a:pathLst>
                <a:path w="4483651" h="1922744">
                  <a:moveTo>
                    <a:pt x="0" y="0"/>
                  </a:moveTo>
                  <a:lnTo>
                    <a:pt x="4483651" y="0"/>
                  </a:lnTo>
                  <a:lnTo>
                    <a:pt x="4483651" y="1922744"/>
                  </a:lnTo>
                  <a:lnTo>
                    <a:pt x="0" y="1922744"/>
                  </a:lnTo>
                  <a:close/>
                </a:path>
              </a:pathLst>
            </a:custGeom>
            <a:solidFill>
              <a:srgbClr val="0097B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483651" cy="1951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02159" y="3580326"/>
            <a:ext cx="3532034" cy="976126"/>
          </a:xfrm>
          <a:custGeom>
            <a:avLst/>
            <a:gdLst/>
            <a:ahLst/>
            <a:cxnLst/>
            <a:rect l="l" t="t" r="r" b="b"/>
            <a:pathLst>
              <a:path w="3532034" h="976126">
                <a:moveTo>
                  <a:pt x="0" y="0"/>
                </a:moveTo>
                <a:lnTo>
                  <a:pt x="3532033" y="0"/>
                </a:lnTo>
                <a:lnTo>
                  <a:pt x="3532033" y="976125"/>
                </a:lnTo>
                <a:lnTo>
                  <a:pt x="0" y="9761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7" name="TextBox 7"/>
          <p:cNvSpPr txBox="1"/>
          <p:nvPr/>
        </p:nvSpPr>
        <p:spPr>
          <a:xfrm>
            <a:off x="-808375" y="522806"/>
            <a:ext cx="15065225" cy="952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0"/>
              </a:lnSpc>
            </a:pPr>
            <a:r>
              <a:rPr lang="en-US" sz="6667" b="1" spc="-173">
                <a:solidFill>
                  <a:srgbClr val="FFFFFF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PLANIFICACIÓN TEMPORAL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03655" y="3005142"/>
            <a:ext cx="3730537" cy="597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14"/>
              </a:lnSpc>
            </a:pPr>
            <a:r>
              <a:rPr lang="en-US" sz="2600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Inicio</a:t>
            </a:r>
          </a:p>
          <a:p>
            <a:pPr algn="ctr">
              <a:lnSpc>
                <a:spcPts val="2314"/>
              </a:lnSpc>
            </a:pPr>
            <a:endParaRPr lang="en-US" sz="2600" b="1">
              <a:solidFill>
                <a:srgbClr val="F2F1EC"/>
              </a:solidFill>
              <a:latin typeface="Monterchi Serif Bold"/>
              <a:ea typeface="Monterchi Serif Bold"/>
              <a:cs typeface="Monterchi Serif Bold"/>
              <a:sym typeface="Monterchi Serif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22042" y="3622747"/>
            <a:ext cx="2493764" cy="853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</a:t>
            </a: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echa inicio: 08-09-25</a:t>
            </a:r>
          </a:p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Fecha termino: 12-09-25</a:t>
            </a:r>
          </a:p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endParaRPr lang="en-US" sz="1660" b="1" u="none" strike="noStrike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CA2A40C4-C529-37D9-7F3E-25C244C8F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409057"/>
              </p:ext>
            </p:extLst>
          </p:nvPr>
        </p:nvGraphicFramePr>
        <p:xfrm>
          <a:off x="5486400" y="3023114"/>
          <a:ext cx="10744200" cy="5306005"/>
        </p:xfrm>
        <a:graphic>
          <a:graphicData uri="http://schemas.openxmlformats.org/drawingml/2006/table">
            <a:tbl>
              <a:tblPr/>
              <a:tblGrid>
                <a:gridCol w="2686050">
                  <a:extLst>
                    <a:ext uri="{9D8B030D-6E8A-4147-A177-3AD203B41FA5}">
                      <a16:colId xmlns:a16="http://schemas.microsoft.com/office/drawing/2014/main" val="3227896985"/>
                    </a:ext>
                  </a:extLst>
                </a:gridCol>
                <a:gridCol w="2686050">
                  <a:extLst>
                    <a:ext uri="{9D8B030D-6E8A-4147-A177-3AD203B41FA5}">
                      <a16:colId xmlns:a16="http://schemas.microsoft.com/office/drawing/2014/main" val="624960445"/>
                    </a:ext>
                  </a:extLst>
                </a:gridCol>
                <a:gridCol w="2686050">
                  <a:extLst>
                    <a:ext uri="{9D8B030D-6E8A-4147-A177-3AD203B41FA5}">
                      <a16:colId xmlns:a16="http://schemas.microsoft.com/office/drawing/2014/main" val="3205083577"/>
                    </a:ext>
                  </a:extLst>
                </a:gridCol>
                <a:gridCol w="2686050">
                  <a:extLst>
                    <a:ext uri="{9D8B030D-6E8A-4147-A177-3AD203B41FA5}">
                      <a16:colId xmlns:a16="http://schemas.microsoft.com/office/drawing/2014/main" val="903563426"/>
                    </a:ext>
                  </a:extLst>
                </a:gridCol>
              </a:tblGrid>
              <a:tr h="6436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 b="1">
                          <a:effectLst/>
                        </a:rPr>
                        <a:t>Tarea principal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 b="1">
                          <a:effectLst/>
                        </a:rPr>
                        <a:t>Duración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 b="1">
                          <a:effectLst/>
                        </a:rPr>
                        <a:t>Inicio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 b="1">
                          <a:effectLst/>
                        </a:rPr>
                        <a:t>Fin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4231822"/>
                  </a:ext>
                </a:extLst>
              </a:tr>
              <a:tr h="6436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MX" sz="1500">
                          <a:effectLst/>
                        </a:rPr>
                        <a:t>Documento de visión y roles Scrum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1 día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Lun 08-09-25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Lun 08-09-25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053262"/>
                  </a:ext>
                </a:extLst>
              </a:tr>
              <a:tr h="9104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Documento de Épicas e Historias de Usuario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1 día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Mar 09-09-25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Mar 09-09-25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890858"/>
                  </a:ext>
                </a:extLst>
              </a:tr>
              <a:tr h="6436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Mockup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2 días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Mar 09-09-25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Mié 10-09-25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1304023"/>
                  </a:ext>
                </a:extLst>
              </a:tr>
              <a:tr h="6436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MX" sz="1500">
                          <a:effectLst/>
                        </a:rPr>
                        <a:t>Diseñar y crear la base de datos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2 días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Jue 11-09-25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Vie 12-09-25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865318"/>
                  </a:ext>
                </a:extLst>
              </a:tr>
              <a:tr h="9104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MX" sz="1500">
                          <a:effectLst/>
                        </a:rPr>
                        <a:t>Plantilla de Historias de Usuario con instructivo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1 día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Jue 11-09-25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Jue 11-09-25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9885102"/>
                  </a:ext>
                </a:extLst>
              </a:tr>
              <a:tr h="9104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MX" sz="1500">
                          <a:effectLst/>
                        </a:rPr>
                        <a:t>Plantilla Product Backlog con puntos de historia (MHP)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1 día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>
                          <a:effectLst/>
                        </a:rPr>
                        <a:t>Jue 11-09-25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500" dirty="0">
                          <a:effectLst/>
                        </a:rPr>
                        <a:t>Jue 11-09-25</a:t>
                      </a:r>
                    </a:p>
                  </a:txBody>
                  <a:tcPr marL="77663" marR="77663" marT="38831" marB="38831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2810817"/>
                  </a:ext>
                </a:extLst>
              </a:tr>
            </a:tbl>
          </a:graphicData>
        </a:graphic>
      </p:graphicFrame>
      <p:sp>
        <p:nvSpPr>
          <p:cNvPr id="11" name="Rectangle 1">
            <a:extLst>
              <a:ext uri="{FF2B5EF4-FFF2-40B4-BE49-F238E27FC236}">
                <a16:creationId xmlns:a16="http://schemas.microsoft.com/office/drawing/2014/main" id="{8C96FD80-FE7D-4D8C-193C-FDD92F49C5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7140" y="3023112"/>
            <a:ext cx="2811153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419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C52FF">
                <a:alpha val="100000"/>
              </a:srgbClr>
            </a:gs>
            <a:gs pos="100000">
              <a:srgbClr val="5CE1E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83586" y="464689"/>
            <a:ext cx="17116836" cy="9357622"/>
            <a:chOff x="0" y="0"/>
            <a:chExt cx="4508138" cy="24645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08138" cy="2464559"/>
            </a:xfrm>
            <a:custGeom>
              <a:avLst/>
              <a:gdLst/>
              <a:ahLst/>
              <a:cxnLst/>
              <a:rect l="l" t="t" r="r" b="b"/>
              <a:pathLst>
                <a:path w="4508138" h="2464559">
                  <a:moveTo>
                    <a:pt x="0" y="0"/>
                  </a:moveTo>
                  <a:lnTo>
                    <a:pt x="4508138" y="0"/>
                  </a:lnTo>
                  <a:lnTo>
                    <a:pt x="4508138" y="2464559"/>
                  </a:lnTo>
                  <a:lnTo>
                    <a:pt x="0" y="2464559"/>
                  </a:lnTo>
                  <a:close/>
                </a:path>
              </a:pathLst>
            </a:custGeom>
            <a:solidFill>
              <a:srgbClr val="0097B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08138" cy="24931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923672" y="4920104"/>
            <a:ext cx="3532034" cy="976126"/>
          </a:xfrm>
          <a:custGeom>
            <a:avLst/>
            <a:gdLst/>
            <a:ahLst/>
            <a:cxnLst/>
            <a:rect l="l" t="t" r="r" b="b"/>
            <a:pathLst>
              <a:path w="3532034" h="976126">
                <a:moveTo>
                  <a:pt x="0" y="0"/>
                </a:moveTo>
                <a:lnTo>
                  <a:pt x="3532033" y="0"/>
                </a:lnTo>
                <a:lnTo>
                  <a:pt x="3532033" y="976126"/>
                </a:lnTo>
                <a:lnTo>
                  <a:pt x="0" y="9761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419"/>
          </a:p>
        </p:txBody>
      </p:sp>
      <p:sp>
        <p:nvSpPr>
          <p:cNvPr id="7" name="TextBox 7"/>
          <p:cNvSpPr txBox="1"/>
          <p:nvPr/>
        </p:nvSpPr>
        <p:spPr>
          <a:xfrm>
            <a:off x="883930" y="3436636"/>
            <a:ext cx="5321977" cy="1095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59"/>
              </a:lnSpc>
            </a:pPr>
            <a:r>
              <a:rPr lang="en-US" sz="3999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Sprint 1</a:t>
            </a:r>
          </a:p>
          <a:p>
            <a:pPr algn="ctr">
              <a:lnSpc>
                <a:spcPts val="2492"/>
              </a:lnSpc>
            </a:pPr>
            <a:r>
              <a:rPr lang="en-US" sz="2800" b="1">
                <a:solidFill>
                  <a:srgbClr val="F2F1EC"/>
                </a:solidFill>
                <a:latin typeface="Monterchi Serif Bold"/>
                <a:ea typeface="Monterchi Serif Bold"/>
                <a:cs typeface="Monterchi Serif Bold"/>
                <a:sym typeface="Monterchi Serif Bold"/>
              </a:rPr>
              <a:t> Módulo de Autenticación y Gestión de Usuario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33869" y="5001190"/>
            <a:ext cx="2493764" cy="567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</a:t>
            </a: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echa inicio: 15-09-25</a:t>
            </a:r>
          </a:p>
          <a:p>
            <a:pPr marL="0" lvl="0" indent="0" algn="l">
              <a:lnSpc>
                <a:spcPts val="2324"/>
              </a:lnSpc>
              <a:spcBef>
                <a:spcPct val="0"/>
              </a:spcBef>
            </a:pPr>
            <a:r>
              <a:rPr lang="en-US" sz="166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Fecha término: 24-09-25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37112344-F4F1-6651-D91A-5FDBCBCFEB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422" y="637436"/>
            <a:ext cx="10776648" cy="89805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4309</Words>
  <Application>Microsoft Office PowerPoint</Application>
  <PresentationFormat>Personalizado</PresentationFormat>
  <Paragraphs>463</Paragraphs>
  <Slides>22</Slides>
  <Notes>22</Notes>
  <HiddenSlides>0</HiddenSlides>
  <MMClips>0</MMClips>
  <ScaleCrop>false</ScaleCrop>
  <HeadingPairs>
    <vt:vector size="8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33" baseType="lpstr">
      <vt:lpstr>Open Sans Bold Italics</vt:lpstr>
      <vt:lpstr>Open Sans Bold</vt:lpstr>
      <vt:lpstr>Monterchi Serif Bold</vt:lpstr>
      <vt:lpstr>Roboto Bold</vt:lpstr>
      <vt:lpstr>Monterchi Serif Bold Italics</vt:lpstr>
      <vt:lpstr>Calibri</vt:lpstr>
      <vt:lpstr>Open Sans</vt:lpstr>
      <vt:lpstr>Arial</vt:lpstr>
      <vt:lpstr>Roboto</vt:lpstr>
      <vt:lpstr>Office Theme</vt:lpstr>
      <vt:lpstr>Worksheet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Universitaria Trabajo de Fin de Grado Geométrico Minimalista Crema y Verde Claro</dc:title>
  <cp:lastModifiedBy>ERWIN . GONZALEZ LOZANO</cp:lastModifiedBy>
  <cp:revision>2</cp:revision>
  <dcterms:created xsi:type="dcterms:W3CDTF">2006-08-16T00:00:00Z</dcterms:created>
  <dcterms:modified xsi:type="dcterms:W3CDTF">2025-11-15T23:35:43Z</dcterms:modified>
  <dc:identifier>DAG31pQaZMk</dc:identifier>
</cp:coreProperties>
</file>

<file path=docProps/thumbnail.jpeg>
</file>